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  <p:sldMasterId id="2147483890" r:id="rId2"/>
  </p:sldMasterIdLst>
  <p:notesMasterIdLst>
    <p:notesMasterId r:id="rId38"/>
  </p:notesMasterIdLst>
  <p:sldIdLst>
    <p:sldId id="25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9" r:id="rId14"/>
    <p:sldId id="348" r:id="rId15"/>
    <p:sldId id="330" r:id="rId16"/>
    <p:sldId id="349" r:id="rId17"/>
    <p:sldId id="328" r:id="rId18"/>
    <p:sldId id="350" r:id="rId19"/>
    <p:sldId id="331" r:id="rId20"/>
    <p:sldId id="332" r:id="rId21"/>
    <p:sldId id="333" r:id="rId22"/>
    <p:sldId id="334" r:id="rId23"/>
    <p:sldId id="342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3" r:id="rId32"/>
    <p:sldId id="344" r:id="rId33"/>
    <p:sldId id="345" r:id="rId34"/>
    <p:sldId id="346" r:id="rId35"/>
    <p:sldId id="347" r:id="rId36"/>
    <p:sldId id="314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81860" autoAdjust="0"/>
  </p:normalViewPr>
  <p:slideViewPr>
    <p:cSldViewPr snapToGrid="0">
      <p:cViewPr varScale="1">
        <p:scale>
          <a:sx n="94" d="100"/>
          <a:sy n="94" d="100"/>
        </p:scale>
        <p:origin x="12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spc="-1">
                <a:latin typeface="Arial"/>
              </a:rPr>
              <a:t>Для правки формата примечаний щёлкните мышью</a:t>
            </a:r>
            <a:endParaRPr/>
          </a:p>
        </p:txBody>
      </p:sp>
      <p:sp>
        <p:nvSpPr>
          <p:cNvPr id="43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spc="-1">
                <a:latin typeface="Times New Roman"/>
              </a:rPr>
              <a:t>&lt;заголовок&gt;</a:t>
            </a:r>
            <a:endParaRPr/>
          </a:p>
        </p:txBody>
      </p:sp>
      <p:sp>
        <p:nvSpPr>
          <p:cNvPr id="433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3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35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CD38F82F-266D-4EE8-A2BE-D429B47F85B8}" type="slidenum">
              <a:rPr lang="ru-RU" sz="1400" spc="-1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0387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Всем привет меня зовут </a:t>
            </a:r>
            <a:r>
              <a:rPr lang="ru-RU" dirty="0" err="1" smtClean="0"/>
              <a:t>кирилл</a:t>
            </a:r>
            <a:r>
              <a:rPr lang="ru-RU" dirty="0" smtClean="0"/>
              <a:t> романов и</a:t>
            </a:r>
            <a:r>
              <a:rPr lang="ru-RU" baseline="0" dirty="0" smtClean="0"/>
              <a:t> это курс по базам данных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D38F82F-266D-4EE8-A2BE-D429B47F85B8}" type="slidenum">
              <a:rPr lang="ru-RU" sz="1400" spc="-1" smtClean="0">
                <a:latin typeface="Times New Roman"/>
              </a:r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82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Примеры!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D38F82F-266D-4EE8-A2BE-D429B47F85B8}" type="slidenum">
              <a:rPr lang="ru-RU" sz="1400" spc="-1" smtClean="0">
                <a:latin typeface="Times New Roman"/>
              </a:r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633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Пример.</a:t>
            </a:r>
            <a:r>
              <a:rPr lang="ru-RU" baseline="0" dirty="0" smtClean="0"/>
              <a:t> Сущность –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D38F82F-266D-4EE8-A2BE-D429B47F85B8}" type="slidenum">
              <a:rPr lang="ru-RU" sz="1400" spc="-1" smtClean="0">
                <a:latin typeface="Times New Roman"/>
              </a:r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666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D38F82F-266D-4EE8-A2BE-D429B47F85B8}" type="slidenum">
              <a:rPr lang="ru-RU" sz="1400" spc="-1" smtClean="0">
                <a:latin typeface="Times New Roman"/>
              </a:r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00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D38F82F-266D-4EE8-A2BE-D429B47F85B8}" type="slidenum">
              <a:rPr lang="ru-RU" sz="1400" spc="-1" smtClean="0">
                <a:latin typeface="Times New Roman"/>
              </a:r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79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CD38F82F-266D-4EE8-A2BE-D429B47F85B8}" type="slidenum">
              <a:rPr lang="ru-RU" sz="1400" spc="-1" smtClean="0">
                <a:latin typeface="Times New Roman"/>
              </a:r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180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0" y="477720"/>
            <a:ext cx="121917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247080" y="47772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0" y="47772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914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914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5523120" y="-360"/>
            <a:ext cx="1145520" cy="914040"/>
          </a:xfrm>
          <a:prstGeom prst="rect">
            <a:avLst/>
          </a:prstGeom>
          <a:ln>
            <a:noFill/>
          </a:ln>
        </p:spPr>
      </p:pic>
      <p:pic>
        <p:nvPicPr>
          <p:cNvPr id="40" name="Picture 39"/>
          <p:cNvPicPr/>
          <p:nvPr/>
        </p:nvPicPr>
        <p:blipFill>
          <a:blip r:embed="rId2"/>
          <a:stretch/>
        </p:blipFill>
        <p:spPr>
          <a:xfrm>
            <a:off x="5523120" y="-360"/>
            <a:ext cx="1145520" cy="914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90063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 hasCustomPrompt="1"/>
          </p:nvPr>
        </p:nvSpPr>
        <p:spPr>
          <a:xfrm>
            <a:off x="475488" y="1435607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050"/>
            </a:lvl3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adipiscing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varius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eget</a:t>
            </a:r>
            <a:r>
              <a:rPr lang="en-US" dirty="0">
                <a:solidFill>
                  <a:srgbClr val="444444"/>
                </a:solidFill>
              </a:rPr>
              <a:t>…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964" y="1439863"/>
            <a:ext cx="11241024" cy="4572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20000"/>
              </a:lnSpc>
              <a:spcBef>
                <a:spcPts val="0"/>
              </a:spcBef>
              <a:spcAft>
                <a:spcPts val="1350"/>
              </a:spcAft>
              <a:buSzPct val="140000"/>
              <a:buFont typeface="+mj-lt"/>
              <a:buAutoNum type="arabicPeriod"/>
              <a:defRPr sz="1200" baseline="0"/>
            </a:lvl1pPr>
            <a:lvl2pPr>
              <a:defRPr sz="1350"/>
            </a:lvl2pPr>
            <a:lvl3pPr>
              <a:defRPr sz="1200"/>
            </a:lvl3pPr>
            <a:lvl4pPr>
              <a:defRPr sz="975"/>
            </a:lvl4pPr>
            <a:lvl5pPr>
              <a:defRPr sz="825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  <a:p>
            <a:pPr lvl="0"/>
            <a:r>
              <a:rPr lang="en-US" dirty="0"/>
              <a:t>Click to add numbered list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35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2"/>
            <a:ext cx="112410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 marL="418338" indent="-157734">
              <a:lnSpc>
                <a:spcPct val="120000"/>
              </a:lnSpc>
              <a:spcBef>
                <a:spcPts val="216"/>
              </a:spcBef>
              <a:buSzPct val="100000"/>
              <a:buFont typeface="Lucida Grande"/>
              <a:buChar char="–"/>
              <a:defRPr sz="1050" baseline="0"/>
            </a:lvl2pPr>
            <a:lvl3pPr marL="644652" indent="-130302">
              <a:lnSpc>
                <a:spcPct val="120000"/>
              </a:lnSpc>
              <a:spcBef>
                <a:spcPts val="198"/>
              </a:spcBef>
              <a:defRPr sz="10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  <a:br>
              <a:rPr lang="en-US" dirty="0"/>
            </a:br>
            <a:endParaRPr lang="en-US" dirty="0"/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Lis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6705600" y="910939"/>
            <a:ext cx="5486400" cy="557784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439862"/>
            <a:ext cx="57912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0" y="0"/>
            <a:ext cx="12191760" cy="914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80484" y="1776415"/>
            <a:ext cx="11106149" cy="419643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30302" marR="0" indent="-130302" algn="l" defTabSz="257175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200" baseline="0"/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57532" y="1368546"/>
            <a:ext cx="1350370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4064000" y="923639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8128000" y="923639"/>
            <a:ext cx="0" cy="557645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3712442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118032" y="2635444"/>
            <a:ext cx="907941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256492" y="2954878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750"/>
            </a:lvl1pPr>
            <a:lvl2pPr marL="257175" indent="0">
              <a:buNone/>
              <a:defRPr sz="600"/>
            </a:lvl2pPr>
            <a:lvl3pPr marL="514350" indent="0">
              <a:buNone/>
              <a:defRPr sz="6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8" hasCustomPrompt="1"/>
          </p:nvPr>
        </p:nvSpPr>
        <p:spPr>
          <a:xfrm>
            <a:off x="762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9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1070032" y="2635444"/>
            <a:ext cx="907941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208492" y="2954878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750"/>
            </a:lvl1pPr>
            <a:lvl2pPr marL="257175" indent="0">
              <a:buNone/>
              <a:defRPr sz="600"/>
            </a:lvl2pPr>
            <a:lvl3pPr marL="514350" indent="0">
              <a:buNone/>
              <a:defRPr sz="6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7166032" y="2635444"/>
            <a:ext cx="907941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38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304492" y="2954878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750"/>
            </a:lvl1pPr>
            <a:lvl2pPr marL="257175" indent="0">
              <a:buNone/>
              <a:defRPr sz="600"/>
            </a:lvl2pPr>
            <a:lvl3pPr marL="514350" indent="0">
              <a:buNone/>
              <a:defRPr sz="6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10214032" y="2635444"/>
            <a:ext cx="907941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ctr"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NAME HERE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28" hasCustomPrompt="1"/>
          </p:nvPr>
        </p:nvSpPr>
        <p:spPr>
          <a:xfrm>
            <a:off x="9352492" y="2954878"/>
            <a:ext cx="2631016" cy="33942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750"/>
            </a:lvl1pPr>
            <a:lvl2pPr marL="257175" indent="0">
              <a:buNone/>
              <a:defRPr sz="600"/>
            </a:lvl2pPr>
            <a:lvl3pPr marL="514350" indent="0">
              <a:buNone/>
              <a:defRPr sz="600"/>
            </a:lvl3pPr>
            <a:lvl4pPr marL="771525" indent="0">
              <a:buNone/>
              <a:defRPr sz="600"/>
            </a:lvl4pPr>
            <a:lvl5pPr marL="1028700" indent="0">
              <a:buNone/>
              <a:defRPr sz="600"/>
            </a:lvl5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30" hasCustomPrompt="1"/>
          </p:nvPr>
        </p:nvSpPr>
        <p:spPr>
          <a:xfrm>
            <a:off x="3810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9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1" hasCustomPrompt="1"/>
          </p:nvPr>
        </p:nvSpPr>
        <p:spPr>
          <a:xfrm>
            <a:off x="6858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900"/>
            </a:lvl1pPr>
          </a:lstStyle>
          <a:p>
            <a:r>
              <a:rPr lang="en-US" dirty="0"/>
              <a:t>Headshot</a:t>
            </a:r>
          </a:p>
        </p:txBody>
      </p:sp>
      <p:sp>
        <p:nvSpPr>
          <p:cNvPr id="46" name="Picture Placeholder 3"/>
          <p:cNvSpPr>
            <a:spLocks noGrp="1"/>
          </p:cNvSpPr>
          <p:nvPr>
            <p:ph type="pic" sz="quarter" idx="32" hasCustomPrompt="1"/>
          </p:nvPr>
        </p:nvSpPr>
        <p:spPr>
          <a:xfrm>
            <a:off x="9906000" y="1200727"/>
            <a:ext cx="1524000" cy="1143000"/>
          </a:xfrm>
          <a:prstGeom prst="rect">
            <a:avLst/>
          </a:prstGeom>
        </p:spPr>
        <p:txBody>
          <a:bodyPr vert="horz" anchor="ctr"/>
          <a:lstStyle>
            <a:lvl1pPr marL="0" marR="0" indent="0" algn="ctr" defTabSz="25717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9C2D7"/>
              </a:buClr>
              <a:buSzTx/>
              <a:buFont typeface="Arial"/>
              <a:buNone/>
              <a:tabLst/>
              <a:defRPr sz="900"/>
            </a:lvl1pPr>
          </a:lstStyle>
          <a:p>
            <a:r>
              <a:rPr lang="en-US" dirty="0"/>
              <a:t>Headshot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3048000" y="932693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96001" y="944426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9144001" y="932692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352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9448800" y="3505200"/>
            <a:ext cx="2438400" cy="274320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939800"/>
            <a:ext cx="12192000" cy="371168"/>
          </a:xfrm>
          <a:prstGeom prst="rect">
            <a:avLst/>
          </a:prstGeom>
          <a:solidFill>
            <a:srgbClr val="2FC2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214280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0574" rIns="0" rtlCol="0" anchor="ctr" anchorCtr="0"/>
          <a:lstStyle/>
          <a:p>
            <a:pPr algn="ctr" defTabSz="342900"/>
            <a:r>
              <a:rPr lang="en-US" sz="1500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4262280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0574" rIns="0" rtlCol="0" anchor="ctr" anchorCtr="0"/>
          <a:lstStyle/>
          <a:p>
            <a:pPr algn="ctr" defTabSz="342900"/>
            <a:r>
              <a:rPr lang="en-US" sz="1500" b="1" dirty="0">
                <a:solidFill>
                  <a:prstClr val="white"/>
                </a:solidFill>
                <a:latin typeface="Arial Black"/>
                <a:cs typeface="Arial Black"/>
              </a:rPr>
              <a:t>2</a:t>
            </a:r>
          </a:p>
        </p:txBody>
      </p:sp>
      <p:sp>
        <p:nvSpPr>
          <p:cNvPr id="22" name="Oval 21"/>
          <p:cNvSpPr/>
          <p:nvPr/>
        </p:nvSpPr>
        <p:spPr>
          <a:xfrm>
            <a:off x="10358280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0574" rIns="0" rtlCol="0" anchor="ctr" anchorCtr="0"/>
          <a:lstStyle/>
          <a:p>
            <a:pPr algn="ctr" defTabSz="342900"/>
            <a:r>
              <a:rPr lang="en-US" sz="1500" b="1" dirty="0">
                <a:solidFill>
                  <a:prstClr val="white"/>
                </a:solidFill>
                <a:latin typeface="Arial Black"/>
                <a:cs typeface="Arial Black"/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7310280" y="1214873"/>
            <a:ext cx="619443" cy="464582"/>
          </a:xfrm>
          <a:prstGeom prst="ellipse">
            <a:avLst/>
          </a:prstGeom>
          <a:solidFill>
            <a:srgbClr val="2FC2D9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0574" rIns="0" rtlCol="0" anchor="ctr" anchorCtr="0"/>
          <a:lstStyle/>
          <a:p>
            <a:pPr algn="ctr" defTabSz="342900"/>
            <a:r>
              <a:rPr lang="en-US" sz="1500" b="1" dirty="0">
                <a:solidFill>
                  <a:prstClr val="white"/>
                </a:solidFill>
                <a:latin typeface="Arial Black"/>
                <a:cs typeface="Arial Black"/>
              </a:rPr>
              <a:t>3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048000" y="932693"/>
            <a:ext cx="0" cy="5536205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096001" y="944426"/>
            <a:ext cx="1" cy="5524471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144001" y="932692"/>
            <a:ext cx="1" cy="5536207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304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96012" marR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96012" marR="0" lvl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96012" marR="0" lvl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3352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96012" marR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96012" marR="0" lvl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96012" marR="0" lvl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6400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96012" marR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96012" marR="0" lvl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96012" marR="0" lvl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9448800" y="2601468"/>
            <a:ext cx="2438400" cy="3200400"/>
          </a:xfrm>
          <a:prstGeom prst="rect">
            <a:avLst/>
          </a:prstGeom>
        </p:spPr>
        <p:txBody>
          <a:bodyPr vert="horz"/>
          <a:lstStyle>
            <a:lvl1pPr marL="96012" marR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9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96012" marR="0" lvl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  <a:p>
            <a:pPr marL="96012" marR="0" lvl="0" indent="-96012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04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None/>
              <a:tabLst/>
              <a:defRPr sz="1050" baseline="0">
                <a:latin typeface="Arial Black"/>
                <a:cs typeface="Arial Black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3352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None/>
              <a:tabLst/>
              <a:defRPr sz="1050" baseline="0">
                <a:latin typeface="Arial Black"/>
                <a:cs typeface="Arial Black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6400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None/>
              <a:tabLst/>
              <a:defRPr sz="1050" baseline="0">
                <a:latin typeface="Arial Black"/>
                <a:cs typeface="Arial Black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9448800" y="1801368"/>
            <a:ext cx="2438400" cy="713232"/>
          </a:xfrm>
          <a:prstGeom prst="rect">
            <a:avLst/>
          </a:prstGeom>
        </p:spPr>
        <p:txBody>
          <a:bodyPr vert="horz"/>
          <a:lstStyle>
            <a:lvl1pPr marL="0" marR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63"/>
              </a:spcAft>
              <a:buClr>
                <a:schemeClr val="accent2"/>
              </a:buClr>
              <a:buSzTx/>
              <a:buFont typeface="Arial"/>
              <a:buNone/>
              <a:tabLst/>
              <a:defRPr sz="1050" baseline="0">
                <a:latin typeface="Arial Black"/>
                <a:cs typeface="Arial Black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LOREM</a:t>
            </a:r>
            <a:br>
              <a:rPr lang="en-US" dirty="0"/>
            </a:br>
            <a:r>
              <a:rPr lang="en-US" dirty="0"/>
              <a:t>IPSUM DOLOR</a:t>
            </a:r>
            <a:br>
              <a:rPr lang="en-US" dirty="0"/>
            </a:br>
            <a:r>
              <a:rPr lang="en-US" dirty="0"/>
              <a:t>SIT AMET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" y="926332"/>
            <a:ext cx="1038225" cy="557606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1435" tIns="25718" rIns="51435" bIns="25718" rtlCol="0" anchor="ctr"/>
          <a:lstStyle/>
          <a:p>
            <a:pPr algn="ctr" defTabSz="342900"/>
            <a:endParaRPr lang="en-US" dirty="0">
              <a:solidFill>
                <a:srgbClr val="2FC2D9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767821" y="3477648"/>
            <a:ext cx="54864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0574" rIns="0" rtlCol="0" anchor="ctr" anchorCtr="0"/>
          <a:lstStyle/>
          <a:p>
            <a:pPr algn="ctr" defTabSz="342900"/>
            <a:r>
              <a:rPr lang="en-US" sz="112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0" y="4633576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767821" y="1630376"/>
            <a:ext cx="548640" cy="411480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0574" rIns="0" rtlCol="0" anchor="ctr" anchorCtr="0"/>
          <a:lstStyle/>
          <a:p>
            <a:pPr algn="ctr" defTabSz="342900"/>
            <a:r>
              <a:rPr lang="en-US" sz="1125" dirty="0">
                <a:solidFill>
                  <a:prstClr val="white"/>
                </a:solidFill>
                <a:latin typeface="Arial Black"/>
                <a:cs typeface="Arial Black"/>
              </a:rPr>
              <a:t>1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0" y="2786304"/>
            <a:ext cx="12192000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67821" y="5324921"/>
            <a:ext cx="548640" cy="411480"/>
          </a:xfrm>
          <a:prstGeom prst="ellipse">
            <a:avLst/>
          </a:prstGeom>
          <a:solidFill>
            <a:srgbClr val="2FC2D9"/>
          </a:solidFill>
          <a:ln w="25400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20574" rIns="0" rtlCol="0" anchor="ctr" anchorCtr="0"/>
          <a:lstStyle/>
          <a:p>
            <a:pPr algn="ctr" defTabSz="342900"/>
            <a:r>
              <a:rPr lang="en-US" sz="112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1490133" y="14224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4" hasCustomPrompt="1"/>
          </p:nvPr>
        </p:nvSpPr>
        <p:spPr>
          <a:xfrm>
            <a:off x="4114801" y="12065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05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30302" marR="0" lvl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490133" y="32385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0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114801" y="30226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05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30302" marR="0" lvl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490133" y="5080000"/>
            <a:ext cx="2387600" cy="889000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buNone/>
              <a:defRPr sz="120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LOREM IPSUM DOLOR SIT AMET DIAM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28" hasCustomPrompt="1"/>
          </p:nvPr>
        </p:nvSpPr>
        <p:spPr>
          <a:xfrm>
            <a:off x="4114801" y="4864100"/>
            <a:ext cx="7552267" cy="1333500"/>
          </a:xfrm>
          <a:prstGeom prst="rect">
            <a:avLst/>
          </a:prstGeom>
        </p:spPr>
        <p:txBody>
          <a:bodyPr vert="horz" anchor="ctr" anchorCtr="0"/>
          <a:lstStyle>
            <a:lvl1pPr marL="130302" marR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 sz="1050" baseline="0"/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  <a:p>
            <a:pPr lvl="0"/>
            <a:r>
              <a:rPr lang="en-US" dirty="0"/>
              <a:t>Se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nonummy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magna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endParaRPr lang="en-US" dirty="0"/>
          </a:p>
          <a:p>
            <a:pPr marL="130302" marR="0" lvl="0" indent="-130302" algn="l" defTabSz="3429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/>
              <a:buChar char="•"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consectetuer</a:t>
            </a:r>
            <a:r>
              <a:rPr lang="en-US" dirty="0"/>
              <a:t> </a:t>
            </a:r>
            <a:r>
              <a:rPr lang="en-US" dirty="0" err="1"/>
              <a:t>adipiscing</a:t>
            </a:r>
            <a:endParaRPr lang="en-US" dirty="0"/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-4"/>
            <a:ext cx="12192000" cy="929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5400" dir="5400000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411651" y="119512"/>
            <a:ext cx="8610608" cy="724866"/>
          </a:xfrm>
          <a:prstGeom prst="rect">
            <a:avLst/>
          </a:prstGeom>
        </p:spPr>
        <p:txBody>
          <a:bodyPr vert="horz" lIns="91440" tIns="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client name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23912" y="328466"/>
            <a:ext cx="0" cy="274320"/>
          </a:xfrm>
          <a:prstGeom prst="line">
            <a:avLst/>
          </a:prstGeom>
          <a:ln w="635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2192000" y="943720"/>
            <a:ext cx="0" cy="5598499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"/>
          <p:cNvSpPr>
            <a:spLocks noGrp="1"/>
          </p:cNvSpPr>
          <p:nvPr>
            <p:ph idx="1" hasCustomPrompt="1"/>
          </p:nvPr>
        </p:nvSpPr>
        <p:spPr>
          <a:xfrm>
            <a:off x="6370488" y="1761513"/>
            <a:ext cx="5242560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3038" indent="-173038">
              <a:lnSpc>
                <a:spcPts val="1200"/>
              </a:lnSpc>
              <a:spcBef>
                <a:spcPts val="0"/>
              </a:spcBef>
              <a:spcAft>
                <a:spcPts val="975"/>
              </a:spcAft>
              <a:buClr>
                <a:srgbClr val="2FC2D9"/>
              </a:buClr>
              <a:buFont typeface="Arial"/>
              <a:buChar char="•"/>
              <a:defRPr sz="12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50"/>
            </a:lvl3pPr>
          </a:lstStyle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  <a:p>
            <a:pPr marL="173038" indent="-173038">
              <a:buClr>
                <a:srgbClr val="2FC2D9"/>
              </a:buClr>
            </a:pPr>
            <a:r>
              <a:rPr lang="en-US" dirty="0">
                <a:solidFill>
                  <a:srgbClr val="444444"/>
                </a:solidFill>
              </a:rPr>
              <a:t>Click to add bulleted list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0" hasCustomPrompt="1"/>
          </p:nvPr>
        </p:nvSpPr>
        <p:spPr>
          <a:xfrm>
            <a:off x="484715" y="1761513"/>
            <a:ext cx="5242560" cy="3657600"/>
          </a:xfrm>
          <a:prstGeom prst="rect">
            <a:avLst/>
          </a:prstGeom>
        </p:spPr>
        <p:txBody>
          <a:bodyPr tIns="4572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975"/>
              </a:spcAft>
              <a:buNone/>
              <a:defRPr sz="1200"/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>
                <a:solidFill>
                  <a:srgbClr val="444444"/>
                </a:solidFill>
              </a:rPr>
              <a:t>Click to add text - Lorem </a:t>
            </a:r>
            <a:r>
              <a:rPr lang="en-US" dirty="0" err="1">
                <a:solidFill>
                  <a:srgbClr val="444444"/>
                </a:solidFill>
              </a:rPr>
              <a:t>ipsum</a:t>
            </a:r>
            <a:r>
              <a:rPr lang="en-US" dirty="0">
                <a:solidFill>
                  <a:srgbClr val="444444"/>
                </a:solidFill>
              </a:rPr>
              <a:t> dolor sit </a:t>
            </a:r>
            <a:r>
              <a:rPr lang="en-US" dirty="0" err="1">
                <a:solidFill>
                  <a:srgbClr val="444444"/>
                </a:solidFill>
              </a:rPr>
              <a:t>amet</a:t>
            </a:r>
            <a:r>
              <a:rPr lang="en-US" dirty="0">
                <a:solidFill>
                  <a:srgbClr val="444444"/>
                </a:solidFill>
              </a:rPr>
              <a:t>, </a:t>
            </a:r>
            <a:r>
              <a:rPr lang="en-US" dirty="0" err="1">
                <a:solidFill>
                  <a:srgbClr val="444444"/>
                </a:solidFill>
              </a:rPr>
              <a:t>consectetur</a:t>
            </a:r>
            <a:r>
              <a:rPr lang="en-US" dirty="0">
                <a:solidFill>
                  <a:srgbClr val="444444"/>
                </a:solidFill>
              </a:rPr>
              <a:t> adipiscing </a:t>
            </a:r>
            <a:r>
              <a:rPr lang="en-US" dirty="0" err="1">
                <a:solidFill>
                  <a:srgbClr val="444444"/>
                </a:solidFill>
              </a:rPr>
              <a:t>elit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Ut</a:t>
            </a:r>
            <a:r>
              <a:rPr lang="en-US" dirty="0">
                <a:solidFill>
                  <a:srgbClr val="444444"/>
                </a:solidFill>
              </a:rPr>
              <a:t> vitae </a:t>
            </a:r>
            <a:r>
              <a:rPr lang="en-US" dirty="0" err="1">
                <a:solidFill>
                  <a:srgbClr val="444444"/>
                </a:solidFill>
              </a:rPr>
              <a:t>laoreet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Sed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eleifend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a </a:t>
            </a:r>
            <a:r>
              <a:rPr lang="en-US" dirty="0" err="1">
                <a:solidFill>
                  <a:srgbClr val="444444"/>
                </a:solidFill>
              </a:rPr>
              <a:t>purus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tincidunt</a:t>
            </a:r>
            <a:r>
              <a:rPr lang="en-US" dirty="0">
                <a:solidFill>
                  <a:srgbClr val="444444"/>
                </a:solidFill>
              </a:rPr>
              <a:t>, a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mauris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Praesent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bibendum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justo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nec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metus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auctor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volutpat</a:t>
            </a:r>
            <a:r>
              <a:rPr lang="en-US" dirty="0">
                <a:solidFill>
                  <a:srgbClr val="444444"/>
                </a:solidFill>
              </a:rPr>
              <a:t>. </a:t>
            </a:r>
            <a:r>
              <a:rPr lang="en-US" dirty="0" err="1">
                <a:solidFill>
                  <a:srgbClr val="444444"/>
                </a:solidFill>
              </a:rPr>
              <a:t>Morbi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malesuada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mattis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eros</a:t>
            </a:r>
            <a:r>
              <a:rPr lang="en-US" dirty="0">
                <a:solidFill>
                  <a:srgbClr val="444444"/>
                </a:solidFill>
              </a:rPr>
              <a:t>, adipiscing </a:t>
            </a:r>
            <a:r>
              <a:rPr lang="en-US" dirty="0" err="1">
                <a:solidFill>
                  <a:srgbClr val="444444"/>
                </a:solidFill>
              </a:rPr>
              <a:t>tempor</a:t>
            </a:r>
            <a:r>
              <a:rPr lang="en-US" dirty="0">
                <a:solidFill>
                  <a:srgbClr val="444444"/>
                </a:solidFill>
              </a:rPr>
              <a:t> </a:t>
            </a:r>
            <a:r>
              <a:rPr lang="en-US" dirty="0" err="1">
                <a:solidFill>
                  <a:srgbClr val="444444"/>
                </a:solidFill>
              </a:rPr>
              <a:t>lorem</a:t>
            </a:r>
            <a:r>
              <a:rPr lang="en-US" dirty="0">
                <a:solidFill>
                  <a:srgbClr val="444444"/>
                </a:solidFill>
              </a:rPr>
              <a:t> …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533341" y="256310"/>
            <a:ext cx="1514057" cy="48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r>
              <a:rPr lang="en-US" dirty="0"/>
              <a:t>Insert logo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557532" y="1368546"/>
            <a:ext cx="1350370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433399" y="1368546"/>
            <a:ext cx="1350370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TITLE TO GO HERE</a:t>
            </a:r>
          </a:p>
        </p:txBody>
      </p:sp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ase Study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Case Study Image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63033" y="269597"/>
            <a:ext cx="7612569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350" dirty="0"/>
          </a:p>
        </p:txBody>
      </p:sp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CASE STUDY IMAGERY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51792" y="0"/>
            <a:ext cx="354020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tl" rotWithShape="0">
              <a:srgbClr val="000000">
                <a:alpha val="3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041131" y="962146"/>
            <a:ext cx="1568378" cy="249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lIns="68580" tIns="54864" rIns="68580" bIns="54864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900" baseline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2" name="Content Placeholder 10"/>
          <p:cNvSpPr txBox="1">
            <a:spLocks/>
          </p:cNvSpPr>
          <p:nvPr/>
        </p:nvSpPr>
        <p:spPr>
          <a:xfrm>
            <a:off x="8910695" y="1422402"/>
            <a:ext cx="3048000" cy="435789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302" indent="-130302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39C2D7"/>
              </a:buClr>
            </a:pPr>
            <a:r>
              <a:rPr lang="en-US" sz="1050" dirty="0">
                <a:solidFill>
                  <a:srgbClr val="444444"/>
                </a:solidFill>
                <a:ea typeface="ＭＳ Ｐゴシック" pitchFamily="34" charset="-128"/>
                <a:cs typeface="Trebuchet MS"/>
              </a:rPr>
              <a:t>Lorem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ipsum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dolor sit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amet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,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minum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consec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tetur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adipiscing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elit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. </a:t>
            </a:r>
          </a:p>
          <a:p>
            <a:pPr marL="130302" indent="-130302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39C2D7"/>
              </a:buClr>
            </a:pPr>
            <a:r>
              <a:rPr lang="en-US" sz="1050" dirty="0" err="1">
                <a:solidFill>
                  <a:srgbClr val="444444"/>
                </a:solidFill>
                <a:cs typeface="Trebuchet MS"/>
              </a:rPr>
              <a:t>Mauris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sit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amet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enim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eget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odio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lorem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venenatis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egestas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.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Donec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vitae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molestie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enim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. </a:t>
            </a:r>
          </a:p>
          <a:p>
            <a:pPr marL="130302" indent="-130302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Clr>
                <a:srgbClr val="39C2D7"/>
              </a:buClr>
            </a:pPr>
            <a:r>
              <a:rPr lang="en-US" sz="1050" dirty="0" err="1">
                <a:solidFill>
                  <a:srgbClr val="444444"/>
                </a:solidFill>
                <a:cs typeface="Trebuchet MS"/>
              </a:rPr>
              <a:t>Aenean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id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mauris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adipiscing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accumsan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,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iaculis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urna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sit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amet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,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facilisis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 </a:t>
            </a:r>
            <a:r>
              <a:rPr lang="en-US" sz="1050" dirty="0" err="1">
                <a:solidFill>
                  <a:srgbClr val="444444"/>
                </a:solidFill>
                <a:cs typeface="Trebuchet MS"/>
              </a:rPr>
              <a:t>velit</a:t>
            </a:r>
            <a:r>
              <a:rPr lang="en-US" sz="1050" dirty="0">
                <a:solidFill>
                  <a:srgbClr val="444444"/>
                </a:solidFill>
                <a:cs typeface="Trebuchet MS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895634" y="757317"/>
            <a:ext cx="3044999" cy="0"/>
          </a:xfrm>
          <a:prstGeom prst="line">
            <a:avLst/>
          </a:prstGeom>
          <a:ln w="12700">
            <a:solidFill>
              <a:srgbClr val="E6E6E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/>
          <p:cNvSpPr>
            <a:spLocks noGrp="1"/>
          </p:cNvSpPr>
          <p:nvPr>
            <p:ph type="title" idx="4294967295" hasCustomPrompt="1"/>
          </p:nvPr>
        </p:nvSpPr>
        <p:spPr>
          <a:xfrm>
            <a:off x="363033" y="269597"/>
            <a:ext cx="7612569" cy="724866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CASE STUDY CLIENT NAME</a:t>
            </a:r>
            <a:endParaRPr lang="en-US" sz="1350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8910697" y="200560"/>
            <a:ext cx="1514057" cy="4551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900" baseline="0"/>
            </a:lvl1pPr>
          </a:lstStyle>
          <a:p>
            <a:r>
              <a:rPr lang="en-US" dirty="0"/>
              <a:t>Insert logo</a:t>
            </a:r>
          </a:p>
        </p:txBody>
      </p:sp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349742"/>
            <a:ext cx="12192000" cy="50825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Insert Image</a:t>
            </a:r>
          </a:p>
        </p:txBody>
      </p:sp>
      <p:sp>
        <p:nvSpPr>
          <p:cNvPr id="8" name="Text Placeholder 13"/>
          <p:cNvSpPr txBox="1">
            <a:spLocks/>
          </p:cNvSpPr>
          <p:nvPr/>
        </p:nvSpPr>
        <p:spPr>
          <a:xfrm>
            <a:off x="1041806" y="3328611"/>
            <a:ext cx="8650817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C2D7"/>
              </a:buClr>
              <a:buFont typeface="Arial"/>
              <a:buNone/>
            </a:pPr>
            <a:endParaRPr lang="en-US" sz="1500" dirty="0">
              <a:solidFill>
                <a:srgbClr val="464547"/>
              </a:solidFill>
            </a:endParaRP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63209" y="5136641"/>
            <a:ext cx="3830857" cy="500906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285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57175" indent="0">
              <a:buNone/>
              <a:defRPr sz="2850" b="0" i="0" cap="all">
                <a:latin typeface="Arial Black"/>
                <a:cs typeface="Arial Black"/>
              </a:defRPr>
            </a:lvl2pPr>
            <a:lvl3pPr marL="514350" indent="0">
              <a:buNone/>
              <a:defRPr sz="2850" b="0" i="0" cap="all">
                <a:latin typeface="Arial Black"/>
                <a:cs typeface="Arial Black"/>
              </a:defRPr>
            </a:lvl3pPr>
            <a:lvl4pPr marL="771525" indent="0">
              <a:buNone/>
              <a:defRPr sz="2850" b="0" i="0" cap="all">
                <a:latin typeface="Arial Black"/>
                <a:cs typeface="Arial Black"/>
              </a:defRPr>
            </a:lvl4pPr>
            <a:lvl5pPr marL="1028700" indent="0">
              <a:buNone/>
              <a:defRPr sz="285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209" y="4479647"/>
            <a:ext cx="2836995" cy="500906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285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57175" indent="0">
              <a:buNone/>
              <a:defRPr sz="2850" b="0" i="0" cap="all">
                <a:latin typeface="Arial Black"/>
                <a:cs typeface="Arial Black"/>
              </a:defRPr>
            </a:lvl2pPr>
            <a:lvl3pPr marL="514350" indent="0">
              <a:buNone/>
              <a:defRPr sz="2850" b="0" i="0" cap="all">
                <a:latin typeface="Arial Black"/>
                <a:cs typeface="Arial Black"/>
              </a:defRPr>
            </a:lvl3pPr>
            <a:lvl4pPr marL="771525" indent="0">
              <a:buNone/>
              <a:defRPr sz="2850" b="0" i="0" cap="all">
                <a:latin typeface="Arial Black"/>
                <a:cs typeface="Arial Black"/>
              </a:defRPr>
            </a:lvl4pPr>
            <a:lvl5pPr marL="1028700" indent="0">
              <a:buNone/>
              <a:defRPr sz="285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20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155507" y="3276172"/>
            <a:ext cx="2839560" cy="23083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05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63207" y="3831947"/>
            <a:ext cx="4036041" cy="500906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285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57175" indent="0">
              <a:buNone/>
              <a:defRPr sz="2850" b="0" i="0" cap="all">
                <a:latin typeface="Arial Black"/>
                <a:cs typeface="Arial Black"/>
              </a:defRPr>
            </a:lvl2pPr>
            <a:lvl3pPr marL="514350" indent="0">
              <a:buNone/>
              <a:defRPr sz="2850" b="0" i="0" cap="all">
                <a:latin typeface="Arial Black"/>
                <a:cs typeface="Arial Black"/>
              </a:defRPr>
            </a:lvl3pPr>
            <a:lvl4pPr marL="771525" indent="0">
              <a:buNone/>
              <a:defRPr sz="2850" b="0" i="0" cap="all">
                <a:latin typeface="Arial Black"/>
                <a:cs typeface="Arial Black"/>
              </a:defRPr>
            </a:lvl4pPr>
            <a:lvl5pPr marL="1028700" indent="0">
              <a:buNone/>
              <a:defRPr sz="285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 descr="Pattern_pp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Placeholder 13"/>
          <p:cNvSpPr txBox="1">
            <a:spLocks/>
          </p:cNvSpPr>
          <p:nvPr/>
        </p:nvSpPr>
        <p:spPr>
          <a:xfrm>
            <a:off x="1041806" y="3328611"/>
            <a:ext cx="8650817" cy="9233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3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1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9C2D7"/>
              </a:buClr>
              <a:buFont typeface="Arial"/>
              <a:buNone/>
            </a:pPr>
            <a:endParaRPr lang="en-US" sz="1500" dirty="0">
              <a:solidFill>
                <a:srgbClr val="464547"/>
              </a:solidFill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163209" y="5136641"/>
            <a:ext cx="3830857" cy="500906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285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57175" indent="0">
              <a:buNone/>
              <a:defRPr sz="2850" b="0" i="0" cap="all">
                <a:latin typeface="Arial Black"/>
                <a:cs typeface="Arial Black"/>
              </a:defRPr>
            </a:lvl2pPr>
            <a:lvl3pPr marL="514350" indent="0">
              <a:buNone/>
              <a:defRPr sz="2850" b="0" i="0" cap="all">
                <a:latin typeface="Arial Black"/>
                <a:cs typeface="Arial Black"/>
              </a:defRPr>
            </a:lvl3pPr>
            <a:lvl4pPr marL="771525" indent="0">
              <a:buNone/>
              <a:defRPr sz="2850" b="0" i="0" cap="all">
                <a:latin typeface="Arial Black"/>
                <a:cs typeface="Arial Black"/>
              </a:defRPr>
            </a:lvl4pPr>
            <a:lvl5pPr marL="1028700" indent="0">
              <a:buNone/>
              <a:defRPr sz="285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And Line 3 Here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63209" y="4479647"/>
            <a:ext cx="2836995" cy="500906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285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57175" indent="0">
              <a:buNone/>
              <a:defRPr sz="2850" b="0" i="0" cap="all">
                <a:latin typeface="Arial Black"/>
                <a:cs typeface="Arial Black"/>
              </a:defRPr>
            </a:lvl2pPr>
            <a:lvl3pPr marL="514350" indent="0">
              <a:buNone/>
              <a:defRPr sz="2850" b="0" i="0" cap="all">
                <a:latin typeface="Arial Black"/>
                <a:cs typeface="Arial Black"/>
              </a:defRPr>
            </a:lvl3pPr>
            <a:lvl4pPr marL="771525" indent="0">
              <a:buNone/>
              <a:defRPr sz="2850" b="0" i="0" cap="all">
                <a:latin typeface="Arial Black"/>
                <a:cs typeface="Arial Black"/>
              </a:defRPr>
            </a:lvl4pPr>
            <a:lvl5pPr marL="1028700" indent="0">
              <a:buNone/>
              <a:defRPr sz="285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Line 2 Here</a:t>
            </a:r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1155507" y="3276172"/>
            <a:ext cx="2839560" cy="230832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68580" tIns="34290" rIns="68580" bIns="34290">
            <a:spAutoFit/>
          </a:bodyPr>
          <a:lstStyle>
            <a:lvl1pPr marL="0" indent="0">
              <a:buNone/>
              <a:defRPr sz="1050">
                <a:solidFill>
                  <a:srgbClr val="FFFFFF"/>
                </a:solidFill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OPTIONAL EYEBROW HEADER HERE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63207" y="3831947"/>
            <a:ext cx="4036041" cy="500906"/>
          </a:xfrm>
          <a:prstGeom prst="rect">
            <a:avLst/>
          </a:prstGeom>
          <a:solidFill>
            <a:srgbClr val="2FC2D9"/>
          </a:solidFill>
        </p:spPr>
        <p:txBody>
          <a:bodyPr wrap="none" lIns="137160" tIns="27432" rIns="137160" bIns="34290">
            <a:spAutoFit/>
          </a:bodyPr>
          <a:lstStyle>
            <a:lvl1pPr marL="0" indent="0">
              <a:buNone/>
              <a:defRPr sz="2850" b="0" i="0" cap="all">
                <a:solidFill>
                  <a:schemeClr val="bg1"/>
                </a:solidFill>
                <a:latin typeface="Arial Black"/>
                <a:cs typeface="Arial Black"/>
              </a:defRPr>
            </a:lvl1pPr>
            <a:lvl2pPr marL="257175" indent="0">
              <a:buNone/>
              <a:defRPr sz="2850" b="0" i="0" cap="all">
                <a:latin typeface="Arial Black"/>
                <a:cs typeface="Arial Black"/>
              </a:defRPr>
            </a:lvl2pPr>
            <a:lvl3pPr marL="514350" indent="0">
              <a:buNone/>
              <a:defRPr sz="2850" b="0" i="0" cap="all">
                <a:latin typeface="Arial Black"/>
                <a:cs typeface="Arial Black"/>
              </a:defRPr>
            </a:lvl3pPr>
            <a:lvl4pPr marL="771525" indent="0">
              <a:buNone/>
              <a:defRPr sz="2850" b="0" i="0" cap="all">
                <a:latin typeface="Arial Black"/>
                <a:cs typeface="Arial Black"/>
              </a:defRPr>
            </a:lvl4pPr>
            <a:lvl5pPr marL="1028700" indent="0">
              <a:buNone/>
              <a:defRPr sz="2850" b="0" i="0" cap="all">
                <a:latin typeface="Arial Black"/>
                <a:cs typeface="Arial Black"/>
              </a:defRPr>
            </a:lvl5pPr>
          </a:lstStyle>
          <a:p>
            <a:pPr lvl="0"/>
            <a:r>
              <a:rPr lang="en-US" dirty="0"/>
              <a:t>Type Line 1 Here</a:t>
            </a:r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914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1A9CB0"/>
              </a:gs>
              <a:gs pos="100000">
                <a:srgbClr val="2FC2D9"/>
              </a:gs>
            </a:gsLst>
            <a:lin ang="1764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lnSpc>
                <a:spcPct val="85000"/>
              </a:lnSpc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835376" y="3197413"/>
            <a:ext cx="10099325" cy="29218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850">
                <a:solidFill>
                  <a:schemeClr val="bg1"/>
                </a:solidFill>
                <a:latin typeface="Arial Black"/>
                <a:cs typeface="Arial Black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-2189686" y="0"/>
            <a:ext cx="16571371" cy="72136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-1" y="935110"/>
          <a:ext cx="12192000" cy="55303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62760"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M3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M4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M5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M6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M7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M8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M9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M10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M11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bg1"/>
                          </a:solidFill>
                          <a:latin typeface="Trebuchet MS"/>
                          <a:cs typeface="Trebuchet MS"/>
                        </a:rPr>
                        <a:t>M12</a:t>
                      </a:r>
                    </a:p>
                  </a:txBody>
                  <a:tcPr anchor="ctr"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7589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>
                    <a:lnL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12192000" cy="93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365760" anchor="ctr" anchorCtr="0">
            <a:normAutofit/>
          </a:bodyPr>
          <a:lstStyle>
            <a:lvl1pPr marL="0" indent="0">
              <a:buNone/>
              <a:defRPr sz="1950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 Line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87680" y="0"/>
            <a:ext cx="11683853" cy="274320"/>
          </a:xfrm>
          <a:prstGeom prst="rect">
            <a:avLst/>
          </a:prstGeom>
          <a:noFill/>
        </p:spPr>
        <p:txBody>
          <a:bodyPr lIns="91440" tIns="45720" rIns="91440" bIns="45720" anchor="ctr" anchorCtr="0">
            <a:noAutofit/>
          </a:bodyPr>
          <a:lstStyle>
            <a:lvl1pPr marL="0" indent="0">
              <a:buFontTx/>
              <a:buNone/>
              <a:defRPr sz="750" b="0" cap="all" normalizeH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Content Placeholder 10"/>
          <p:cNvSpPr>
            <a:spLocks noGrp="1"/>
          </p:cNvSpPr>
          <p:nvPr>
            <p:ph sz="quarter" idx="14"/>
          </p:nvPr>
        </p:nvSpPr>
        <p:spPr>
          <a:xfrm>
            <a:off x="487680" y="1219200"/>
            <a:ext cx="11216640" cy="48768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1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500"/>
            </a:lvl3pPr>
            <a:lvl4pPr>
              <a:lnSpc>
                <a:spcPct val="100000"/>
              </a:lnSpc>
              <a:defRPr sz="1500"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1582400" cy="92504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line 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6908800" y="6519116"/>
            <a:ext cx="4064000" cy="338884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464547"/>
                </a:solidFill>
              </a:rPr>
              <a:t>Confidential</a:t>
            </a:r>
            <a:endParaRPr lang="en-US" dirty="0">
              <a:solidFill>
                <a:srgbClr val="46454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>
          <a:xfrm>
            <a:off x="10960636" y="6492240"/>
            <a:ext cx="642913" cy="365760"/>
          </a:xfrm>
          <a:prstGeom prst="rect">
            <a:avLst/>
          </a:prstGeom>
        </p:spPr>
        <p:txBody>
          <a:bodyPr/>
          <a:lstStyle/>
          <a:p>
            <a:fld id="{F39628E0-47A7-46CE-98F3-6986F46F7576}" type="slidenum">
              <a:rPr lang="en-US">
                <a:solidFill>
                  <a:srgbClr val="464547"/>
                </a:solidFill>
              </a:rPr>
              <a:pPr/>
              <a:t>‹#›</a:t>
            </a:fld>
            <a:endParaRPr lang="en-US" dirty="0">
              <a:solidFill>
                <a:srgbClr val="464547"/>
              </a:solidFill>
            </a:endParaRP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090400" cy="6096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>
                <a:solidFill>
                  <a:srgbClr val="464547"/>
                </a:solidFill>
              </a:rPr>
              <a:pPr/>
              <a:t>8/7/2018</a:t>
            </a:fld>
            <a:endParaRPr lang="en-US">
              <a:solidFill>
                <a:srgbClr val="46454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46454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>
                <a:solidFill>
                  <a:srgbClr val="464547"/>
                </a:solidFill>
              </a:rPr>
              <a:pPr/>
              <a:t>‹#›</a:t>
            </a:fld>
            <a:endParaRPr lang="en-US">
              <a:solidFill>
                <a:srgbClr val="464547"/>
              </a:solidFill>
            </a:endParaRPr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08800" y="6519864"/>
            <a:ext cx="4064000" cy="3381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464547"/>
                </a:solidFill>
                <a:latin typeface="Arial" charset="0"/>
              </a:rPr>
              <a:t>Confidential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10960100" y="6492876"/>
            <a:ext cx="64346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68A22E-2390-4D94-B1D8-F96A28E82B18}" type="slidenum">
              <a:rPr lang="en-US">
                <a:solidFill>
                  <a:srgbClr val="464547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464547"/>
              </a:solidFill>
              <a:latin typeface="Arial" charset="0"/>
            </a:endParaRPr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91F661A2-B53B-4673-94A2-8764BEBB2B98}" type="datetimeFigureOut">
              <a:rPr lang="en-US">
                <a:solidFill>
                  <a:srgbClr val="464547"/>
                </a:solidFill>
              </a:rPr>
              <a:pPr/>
              <a:t>8/7/2018</a:t>
            </a:fld>
            <a:endParaRPr lang="en-US">
              <a:solidFill>
                <a:srgbClr val="46454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46454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07B2A-0696-435F-AFE2-B49AE7390D5F}" type="slidenum">
              <a:rPr lang="en-US">
                <a:solidFill>
                  <a:srgbClr val="464547"/>
                </a:solidFill>
              </a:rPr>
              <a:pPr/>
              <a:t>‹#›</a:t>
            </a:fld>
            <a:endParaRPr lang="en-US">
              <a:solidFill>
                <a:srgbClr val="464547"/>
              </a:solidFill>
            </a:endParaRPr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914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914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/>
              <a:t>Образец подзаголовка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0" y="47772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914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9140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247080" y="47772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0" y="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47080" y="0"/>
            <a:ext cx="59493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0" y="477720"/>
            <a:ext cx="12191760" cy="4359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/>
          <p:cNvSpPr/>
          <p:nvPr/>
        </p:nvSpPr>
        <p:spPr>
          <a:xfrm>
            <a:off x="0" y="6500880"/>
            <a:ext cx="12191760" cy="3654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8" name="CustomShape 2"/>
          <p:cNvSpPr/>
          <p:nvPr/>
        </p:nvSpPr>
        <p:spPr>
          <a:xfrm>
            <a:off x="9708120" y="6560640"/>
            <a:ext cx="1991160" cy="209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AFD55AB7-DEB7-405E-B995-B66823C9A02C}" type="slidenum">
              <a:rPr lang="ru-RU" sz="750" strike="noStrike" spc="-1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‹#›</a:t>
            </a:fld>
            <a:endParaRPr/>
          </a:p>
        </p:txBody>
      </p:sp>
      <p:sp>
        <p:nvSpPr>
          <p:cNvPr id="2" name="CustomShape 3"/>
          <p:cNvSpPr/>
          <p:nvPr/>
        </p:nvSpPr>
        <p:spPr>
          <a:xfrm>
            <a:off x="1563120" y="6564240"/>
            <a:ext cx="3088440" cy="18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600" strike="noStrike" spc="12">
                <a:solidFill>
                  <a:srgbClr val="CCCCCC"/>
                </a:solidFill>
                <a:uFill>
                  <a:solidFill>
                    <a:srgbClr val="FFFFFF"/>
                  </a:solidFill>
                </a:uFill>
                <a:latin typeface="Trebuchet MS"/>
              </a:rPr>
              <a:t>CONFIDENTIAL</a:t>
            </a:r>
            <a:endParaRPr/>
          </a:p>
        </p:txBody>
      </p:sp>
      <p:sp>
        <p:nvSpPr>
          <p:cNvPr id="3" name="Line 4"/>
          <p:cNvSpPr/>
          <p:nvPr/>
        </p:nvSpPr>
        <p:spPr>
          <a:xfrm>
            <a:off x="1473120" y="6600960"/>
            <a:ext cx="0" cy="164880"/>
          </a:xfrm>
          <a:prstGeom prst="line">
            <a:avLst/>
          </a:prstGeom>
          <a:ln w="3240">
            <a:solidFill>
              <a:schemeClr val="accent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" name="Picture 7"/>
          <p:cNvPicPr/>
          <p:nvPr/>
        </p:nvPicPr>
        <p:blipFill>
          <a:blip r:embed="rId15"/>
          <a:stretch/>
        </p:blipFill>
        <p:spPr>
          <a:xfrm>
            <a:off x="622440" y="6615720"/>
            <a:ext cx="634680" cy="169200"/>
          </a:xfrm>
          <a:prstGeom prst="rect">
            <a:avLst/>
          </a:prstGeom>
          <a:ln>
            <a:noFill/>
          </a:ln>
        </p:spPr>
      </p:pic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0" y="0"/>
            <a:ext cx="12191760" cy="932400"/>
          </a:xfrm>
          <a:prstGeom prst="rect">
            <a:avLst/>
          </a:prstGeom>
        </p:spPr>
        <p:txBody>
          <a:bodyPr lIns="365760" tIns="45000" rIns="90000" bIns="45000" anchor="ctr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950" strike="noStrike" spc="-1">
                <a:solidFill>
                  <a:srgbClr val="464547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Для правки структуры щёлкните мышью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950" strike="noStrike" spc="-1">
                <a:solidFill>
                  <a:srgbClr val="464547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Второй уровень структуры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950" strike="noStrike" spc="-1">
                <a:solidFill>
                  <a:srgbClr val="464547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Третий уровень структуры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950" strike="noStrike" spc="-1">
                <a:solidFill>
                  <a:srgbClr val="464547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Четвёртый уровень структуры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950" strike="noStrike" spc="-1">
                <a:solidFill>
                  <a:srgbClr val="464547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Пятый уровень структуры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950" strike="noStrike" spc="-1">
                <a:solidFill>
                  <a:srgbClr val="464547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Шестой уровень структуры</a:t>
            </a:r>
            <a:endParaRPr/>
          </a:p>
          <a:p>
            <a:pPr>
              <a:lnSpc>
                <a:spcPct val="100000"/>
              </a:lnSpc>
            </a:pPr>
            <a:r>
              <a:rPr lang="en-US" sz="1950" strike="noStrike" spc="-1">
                <a:solidFill>
                  <a:srgbClr val="464547"/>
                </a:solidFill>
                <a:uFill>
                  <a:solidFill>
                    <a:srgbClr val="FFFFFF"/>
                  </a:solidFill>
                </a:uFill>
                <a:latin typeface="Arial Black"/>
              </a:rPr>
              <a:t>Седьмой уровень структурыCLICK TO ADD TITLE</a:t>
            </a:r>
            <a:endParaRPr/>
          </a:p>
        </p:txBody>
      </p:sp>
      <p:sp>
        <p:nvSpPr>
          <p:cNvPr id="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>
                <a:latin typeface="Trebuchet MS"/>
              </a:rPr>
              <a:t>Для правки текста заголовка щёлкните мышью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3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500707"/>
            <a:ext cx="12192000" cy="3657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08153" y="6560480"/>
            <a:ext cx="199136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342900"/>
            <a:fld id="{C2C0EDAD-27A0-9447-9004-E733B36B95C3}" type="slidenum">
              <a:rPr lang="en-US" sz="750">
                <a:solidFill>
                  <a:srgbClr val="CCCCCC"/>
                </a:solidFill>
                <a:cs typeface="Trebuchet MS"/>
              </a:rPr>
              <a:pPr algn="r" defTabSz="342900"/>
              <a:t>‹#›</a:t>
            </a:fld>
            <a:endParaRPr lang="en-US" sz="750" dirty="0">
              <a:solidFill>
                <a:srgbClr val="CCCCCC"/>
              </a:solidFill>
              <a:cs typeface="Trebuchet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62947" y="6564320"/>
            <a:ext cx="308864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600" kern="0" spc="15" dirty="0">
                <a:solidFill>
                  <a:srgbClr val="CCCCCC"/>
                </a:solidFill>
                <a:cs typeface="Trebuchet MS"/>
              </a:rPr>
              <a:t>CONFIDENTIAL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73200" y="6601291"/>
            <a:ext cx="0" cy="164592"/>
          </a:xfrm>
          <a:prstGeom prst="line">
            <a:avLst/>
          </a:prstGeom>
          <a:ln w="3175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_footer.png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40" y="6615686"/>
            <a:ext cx="635000" cy="16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8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914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  <p:sldLayoutId id="2147483911" r:id="rId22"/>
    <p:sldLayoutId id="2147483912" r:id="rId23"/>
    <p:sldLayoutId id="2147483913" r:id="rId24"/>
  </p:sldLayoutIdLst>
  <p:txStyles>
    <p:titleStyle>
      <a:lvl1pPr algn="l" defTabSz="342900" rtl="0" eaLnBrk="1" latinLnBrk="0" hangingPunct="1">
        <a:spcBef>
          <a:spcPct val="0"/>
        </a:spcBef>
        <a:buNone/>
        <a:defRPr sz="1950" kern="1200" cap="all" baseline="0">
          <a:solidFill>
            <a:schemeClr val="tx1"/>
          </a:solidFill>
          <a:latin typeface="Arial Black"/>
          <a:ea typeface="+mj-ea"/>
          <a:cs typeface="Arial Black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500" kern="1200">
          <a:solidFill>
            <a:schemeClr val="tx1"/>
          </a:solidFill>
          <a:latin typeface="Trebuchet MS"/>
          <a:ea typeface="+mn-ea"/>
          <a:cs typeface="Trebuchet M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350" kern="1200">
          <a:solidFill>
            <a:schemeClr val="tx1"/>
          </a:solidFill>
          <a:latin typeface="Trebuchet MS"/>
          <a:ea typeface="+mn-ea"/>
          <a:cs typeface="Trebuchet M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200" kern="1200">
          <a:solidFill>
            <a:schemeClr val="tx1"/>
          </a:solidFill>
          <a:latin typeface="Trebuchet MS"/>
          <a:ea typeface="+mn-ea"/>
          <a:cs typeface="Trebuchet M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975" kern="1200">
          <a:solidFill>
            <a:schemeClr val="tx1"/>
          </a:solidFill>
          <a:latin typeface="Trebuchet MS"/>
          <a:ea typeface="+mn-ea"/>
          <a:cs typeface="Trebuchet M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825" kern="1200">
          <a:solidFill>
            <a:schemeClr val="tx1"/>
          </a:solidFill>
          <a:latin typeface="Trebuchet MS"/>
          <a:ea typeface="+mn-ea"/>
          <a:cs typeface="Trebuchet M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ev.mysql.com/doc/refman/5.7/en/sql-syntax.html" TargetMode="Externa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ru.wikipedia.org/wiki/%D0%9A%D0%BE%D1%80%D1%82%D0%B5%D0%B6_(%D0%B8%D0%BD%D1%84%D0%BE%D1%80%D0%BC%D0%B0%D1%82%D0%B8%D0%BA%D0%B0)" TargetMode="Externa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-tutorial.ru/" TargetMode="External"/><Relationship Id="rId7" Type="http://schemas.openxmlformats.org/officeDocument/2006/relationships/hyperlink" Target="http://mithrandir.ru/professional/soft-and-hardware/mysql-workbench-basics.html" TargetMode="External"/><Relationship Id="rId2" Type="http://schemas.openxmlformats.org/officeDocument/2006/relationships/hyperlink" Target="https://www.w3schools.com/sql/default.asp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nfo-comp.ru/sisadminst/448-installing-mysql-5-6-23-windows-7.html" TargetMode="External"/><Relationship Id="rId5" Type="http://schemas.openxmlformats.org/officeDocument/2006/relationships/hyperlink" Target="https://habrahabr.ru/post/254773/" TargetMode="External"/><Relationship Id="rId4" Type="http://schemas.openxmlformats.org/officeDocument/2006/relationships/hyperlink" Target="https://dev.mysql.com/doc/refman/5.7/en/sql-synta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Проектирование баз данных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3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Атрибут(свойство) сущности </a:t>
            </a:r>
            <a:r>
              <a:rPr lang="ru-RU" dirty="0" smtClean="0"/>
              <a:t>– характеристика присущая всем экземплярам данной сущности</a:t>
            </a:r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Модель сущность - </a:t>
            </a:r>
            <a:r>
              <a:rPr lang="ru-RU" dirty="0" smtClean="0"/>
              <a:t>связь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18" y="2243137"/>
            <a:ext cx="2960432" cy="3233103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 flipH="1">
            <a:off x="2834640" y="3180080"/>
            <a:ext cx="1838960" cy="121041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2905760" y="3469084"/>
            <a:ext cx="1767840" cy="889872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834640" y="3710891"/>
            <a:ext cx="1838960" cy="6796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834640" y="4023360"/>
            <a:ext cx="1838960" cy="367139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834640" y="4327414"/>
            <a:ext cx="1838960" cy="63085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2834640" y="4390499"/>
            <a:ext cx="1838960" cy="2102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478280" y="4193169"/>
            <a:ext cx="1320800" cy="39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solidFill>
                  <a:srgbClr val="FF0000"/>
                </a:solidFill>
                <a:latin typeface="Trebuchet MS"/>
                <a:cs typeface="Trebuchet MS"/>
              </a:rPr>
              <a:t>Аттрибуты</a:t>
            </a:r>
          </a:p>
        </p:txBody>
      </p:sp>
    </p:spTree>
    <p:extLst>
      <p:ext uri="{BB962C8B-B14F-4D97-AF65-F5344CB8AC3E}">
        <p14:creationId xmlns:p14="http://schemas.microsoft.com/office/powerpoint/2010/main" val="39222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Один к одному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Один ко многим 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Много ко многим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Типы связей между таблицами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56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Связь один к одному образуется, когда ключевой столбец (идентификатор) присутствует в другой таблице, в которой тоже является ключом либо свойствами столбца задана его уникальность (одно и тоже значение не может повторяться в разных строках).</a:t>
            </a:r>
          </a:p>
          <a:p>
            <a:r>
              <a:rPr lang="ru-RU" dirty="0"/>
              <a:t>На практике связь «один к одному» наблюдается не часто. 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Разделения </a:t>
            </a:r>
            <a:r>
              <a:rPr lang="ru-RU" dirty="0"/>
              <a:t>таблицы со многими столбцами.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Изоляции части таблицы из соображений безопасности.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Хранения кратковременных данных, которые можно легко удалить вместе со всей таблицей.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Хранения данных, которые относятся только к части основной таблицы.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Один к одному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161" t="16150" r="10690" b="26774"/>
          <a:stretch/>
        </p:blipFill>
        <p:spPr>
          <a:xfrm>
            <a:off x="3739380" y="3779520"/>
            <a:ext cx="4703580" cy="1625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451600" y="4643120"/>
            <a:ext cx="149352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3326134" y="4185920"/>
            <a:ext cx="1493520" cy="4572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4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Один к </a:t>
            </a:r>
            <a:r>
              <a:rPr lang="ru-RU" dirty="0" smtClean="0"/>
              <a:t>одному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4782" b="7101"/>
          <a:stretch/>
        </p:blipFill>
        <p:spPr>
          <a:xfrm>
            <a:off x="1270324" y="3944112"/>
            <a:ext cx="3858753" cy="100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6" t="4112" r="-536" b="39066"/>
          <a:stretch/>
        </p:blipFill>
        <p:spPr>
          <a:xfrm>
            <a:off x="6421120" y="3944112"/>
            <a:ext cx="5021344" cy="7670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8161" t="16150" r="10690" b="26774"/>
          <a:stretch/>
        </p:blipFill>
        <p:spPr>
          <a:xfrm>
            <a:off x="3526020" y="1625600"/>
            <a:ext cx="4703580" cy="1625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3759200" y="4327652"/>
            <a:ext cx="2509520" cy="508508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759200" y="4327652"/>
            <a:ext cx="2590800" cy="25425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15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типе связей один ко многим одной записи первой таблицы соответствует несколько записей в другой таблице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Один ко многим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991" t="11867" r="7424" b="18982"/>
          <a:stretch/>
        </p:blipFill>
        <p:spPr>
          <a:xfrm>
            <a:off x="3525520" y="2509520"/>
            <a:ext cx="4429760" cy="235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6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Один ко </a:t>
            </a:r>
            <a:r>
              <a:rPr lang="ru-RU" dirty="0" smtClean="0"/>
              <a:t>многим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5081270"/>
            <a:ext cx="9220200" cy="800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50" y="3993197"/>
            <a:ext cx="8191500" cy="61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991" t="11867" r="7424" b="18982"/>
          <a:stretch/>
        </p:blipFill>
        <p:spPr>
          <a:xfrm>
            <a:off x="3881120" y="1307279"/>
            <a:ext cx="4429760" cy="2359678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000250" y="4206240"/>
            <a:ext cx="712470" cy="193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485900" y="5283200"/>
            <a:ext cx="9220200" cy="39624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6"/>
          <p:cNvSpPr/>
          <p:nvPr/>
        </p:nvSpPr>
        <p:spPr>
          <a:xfrm>
            <a:off x="2000250" y="4398645"/>
            <a:ext cx="712470" cy="193040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1485900" y="5679440"/>
            <a:ext cx="9220200" cy="212090"/>
          </a:xfrm>
          <a:prstGeom prst="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30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Если нескольким записям из одной таблицы соответствует несколько записей из другой таблицы, то такая связь называется «многие ко многим» и организовывается посредством связывающей таблицы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Много ко многим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143125"/>
            <a:ext cx="69342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13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Много ко </a:t>
            </a:r>
            <a:r>
              <a:rPr lang="ru-RU" dirty="0" smtClean="0"/>
              <a:t>многим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220" y="1287939"/>
            <a:ext cx="6934200" cy="2571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850" t="4229"/>
          <a:stretch/>
        </p:blipFill>
        <p:spPr>
          <a:xfrm>
            <a:off x="426720" y="4214940"/>
            <a:ext cx="1712912" cy="1222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3415"/>
          <a:stretch/>
        </p:blipFill>
        <p:spPr>
          <a:xfrm>
            <a:off x="2867660" y="5276025"/>
            <a:ext cx="7983220" cy="800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660" y="4214940"/>
            <a:ext cx="8191500" cy="61912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03530" y="4968239"/>
            <a:ext cx="1708150" cy="46907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Oval 11"/>
          <p:cNvSpPr/>
          <p:nvPr/>
        </p:nvSpPr>
        <p:spPr>
          <a:xfrm>
            <a:off x="2995612" y="5437314"/>
            <a:ext cx="407988" cy="43516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9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Связь может быть обязательной или не обязательной</a:t>
            </a:r>
          </a:p>
          <a:p>
            <a:endParaRPr lang="ru-RU" dirty="0"/>
          </a:p>
          <a:p>
            <a:r>
              <a:rPr lang="ru-RU" b="1" dirty="0" smtClean="0"/>
              <a:t>Обязательная </a:t>
            </a:r>
            <a:r>
              <a:rPr lang="ru-RU" dirty="0" smtClean="0"/>
              <a:t>– каждый экземпляр сущности участвует в связи</a:t>
            </a:r>
          </a:p>
          <a:p>
            <a:endParaRPr lang="ru-RU" b="1" dirty="0"/>
          </a:p>
          <a:p>
            <a:r>
              <a:rPr lang="ru-RU" b="1" dirty="0" smtClean="0"/>
              <a:t>Необязательная </a:t>
            </a:r>
            <a:r>
              <a:rPr lang="en-US" dirty="0" smtClean="0"/>
              <a:t>– </a:t>
            </a:r>
            <a:r>
              <a:rPr lang="ru-RU" dirty="0" smtClean="0"/>
              <a:t>могут существовать экземпляры  сущности, не участвующие в связи</a:t>
            </a:r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Модальность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607" y="3280502"/>
            <a:ext cx="57626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2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Хорошая практика давать название связям, помогает в проектировании и в понимании как сущности соотносятся с друг другом в предметной области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Пара полезностей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684" y="1900426"/>
            <a:ext cx="5144017" cy="40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b="1" dirty="0"/>
              <a:t>Реляционная база данных - </a:t>
            </a:r>
            <a:r>
              <a:rPr lang="ru-RU" dirty="0"/>
              <a:t>Базой данных называется контейнер, в котором хранятся таблицы и другие структуры SQL для работы с ними</a:t>
            </a:r>
            <a:r>
              <a:rPr lang="ru-RU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Строка </a:t>
            </a:r>
            <a:r>
              <a:rPr lang="ru-RU" b="1" dirty="0"/>
              <a:t>таблицы</a:t>
            </a:r>
            <a:r>
              <a:rPr lang="ru-RU" dirty="0"/>
              <a:t> содержит всю инфор­мацию об одном объекте таблицы. 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Строка </a:t>
            </a:r>
            <a:r>
              <a:rPr lang="ru-RU" dirty="0"/>
              <a:t>содержит </a:t>
            </a:r>
            <a:r>
              <a:rPr lang="ru-RU" b="1" dirty="0"/>
              <a:t>поля</a:t>
            </a:r>
            <a:r>
              <a:rPr lang="ru-RU" dirty="0"/>
              <a:t> (атрибуты объектов) 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endParaRPr lang="ru-RU" b="1" dirty="0"/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29" y="2417814"/>
            <a:ext cx="3751736" cy="281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35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Выделение сущностей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Выделение свойств сущностей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Выделение связей между сущностями и определение их модальности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Последовательность построения инфологической модели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Построение описания логической структуры реляционной базы данных(концептуальной схемы), в виде схемы реляционных таблиц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Для построения </a:t>
            </a:r>
            <a:r>
              <a:rPr lang="ru-RU" dirty="0" err="1" smtClean="0"/>
              <a:t>даталогической</a:t>
            </a:r>
            <a:r>
              <a:rPr lang="ru-RU" dirty="0" smtClean="0"/>
              <a:t> модели по существующей инфологической модели, можно использовать следующий алгоритм</a:t>
            </a:r>
            <a:br>
              <a:rPr lang="ru-RU" dirty="0" smtClean="0"/>
            </a:br>
            <a:r>
              <a:rPr lang="ru-RU" dirty="0" smtClean="0"/>
              <a:t>Каждая сущность, каждый атрибут и каждая связь инфологической модели преобразуется в элементы </a:t>
            </a:r>
            <a:r>
              <a:rPr lang="ru-RU" dirty="0" err="1" smtClean="0"/>
              <a:t>даталогической</a:t>
            </a:r>
            <a:r>
              <a:rPr lang="ru-RU" dirty="0" smtClean="0"/>
              <a:t> модели по следующим правилам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Даталогическое</a:t>
            </a:r>
            <a:r>
              <a:rPr lang="ru-RU" dirty="0" smtClean="0"/>
              <a:t> проектирование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0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939" y="1207992"/>
            <a:ext cx="6296025" cy="139065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Условные обозначения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58" y="2791111"/>
            <a:ext cx="5886450" cy="1209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58" y="4451388"/>
            <a:ext cx="5791200" cy="1238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311" y="1633691"/>
            <a:ext cx="5451012" cy="378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87" y="1668462"/>
            <a:ext cx="6905625" cy="41052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Правила перехода от Инфологической модели к </a:t>
            </a:r>
            <a:r>
              <a:rPr lang="ru-RU" dirty="0" err="1" smtClean="0"/>
              <a:t>Даталогической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7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6537" y="1692275"/>
            <a:ext cx="6638925" cy="405765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Правила перехода от Инфологической модели к </a:t>
            </a:r>
            <a:r>
              <a:rPr lang="ru-RU" dirty="0" err="1" smtClean="0"/>
              <a:t>Даталогической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6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735137"/>
            <a:ext cx="6858000" cy="3971925"/>
          </a:xfrm>
          <a:prstGeom prst="rect">
            <a:avLst/>
          </a:prstGeom>
        </p:spPr>
      </p:pic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Правила перехода от Инфологической модели к </a:t>
            </a:r>
            <a:r>
              <a:rPr lang="ru-RU" dirty="0" err="1" smtClean="0"/>
              <a:t>Даталогической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7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000" y="1606550"/>
            <a:ext cx="6858000" cy="422910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Правила перехода от Инфологической модели к </a:t>
            </a:r>
            <a:r>
              <a:rPr lang="ru-RU" dirty="0" err="1" smtClean="0"/>
              <a:t>Даталогической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33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5087" y="2297112"/>
            <a:ext cx="6981825" cy="2847975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Правила перехода от Инфологической модели к </a:t>
            </a:r>
            <a:r>
              <a:rPr lang="ru-RU" dirty="0" err="1" smtClean="0"/>
              <a:t>Даталогической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4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6037" y="1501775"/>
            <a:ext cx="7019925" cy="443865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Правила перехода от Инфологической модели к </a:t>
            </a:r>
            <a:r>
              <a:rPr lang="ru-RU" dirty="0" err="1" smtClean="0"/>
              <a:t>Даталогической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1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87" y="2373312"/>
            <a:ext cx="6905625" cy="2695575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Правила перехода от Инфологической модели к </a:t>
            </a:r>
            <a:r>
              <a:rPr lang="ru-RU" dirty="0" err="1" smtClean="0"/>
              <a:t>Даталогической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ru-RU" b="1" dirty="0"/>
              <a:t>Первичный ключ (</a:t>
            </a:r>
            <a:r>
              <a:rPr lang="en-US" b="1" dirty="0"/>
              <a:t>PRIMARY KEY)</a:t>
            </a:r>
            <a:r>
              <a:rPr lang="ru-RU" b="1" dirty="0"/>
              <a:t> </a:t>
            </a:r>
            <a:r>
              <a:rPr lang="ru-RU" dirty="0"/>
              <a:t> - поле (набор полей) реляционной таблицы, использующееся для однозначной идентификации записей.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Основное свойство первичного ключа </a:t>
            </a:r>
            <a:r>
              <a:rPr lang="ru-RU" dirty="0"/>
              <a:t>– его уникальность в пределах таблицы</a:t>
            </a:r>
            <a:r>
              <a:rPr lang="ru-RU" dirty="0" smtClean="0"/>
              <a:t>. Накладывается ограничение </a:t>
            </a:r>
            <a:r>
              <a:rPr lang="en-US" b="1" dirty="0" smtClean="0"/>
              <a:t>NOT NULL </a:t>
            </a:r>
            <a:r>
              <a:rPr lang="ru-RU" dirty="0" smtClean="0"/>
              <a:t>и </a:t>
            </a:r>
            <a:r>
              <a:rPr lang="en-US" b="1" dirty="0" smtClean="0"/>
              <a:t>UNIQUE</a:t>
            </a:r>
            <a:r>
              <a:rPr lang="en-US" dirty="0" smtClean="0"/>
              <a:t> 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Для запросов к базе данных используется язык </a:t>
            </a:r>
            <a:r>
              <a:rPr lang="en-US" b="1" dirty="0" smtClean="0"/>
              <a:t>SQL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SELECT</a:t>
            </a:r>
            <a:r>
              <a:rPr lang="en-US" dirty="0" smtClean="0"/>
              <a:t> – </a:t>
            </a:r>
            <a:r>
              <a:rPr lang="ru-RU" dirty="0" smtClean="0"/>
              <a:t>выборка данных из таблицы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UPDATE </a:t>
            </a:r>
            <a:r>
              <a:rPr lang="en-US" dirty="0" smtClean="0"/>
              <a:t>– </a:t>
            </a:r>
            <a:r>
              <a:rPr lang="ru-RU" dirty="0" smtClean="0"/>
              <a:t>обновление уже существующих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INSERT INTO </a:t>
            </a:r>
            <a:r>
              <a:rPr lang="en-US" dirty="0" smtClean="0"/>
              <a:t>– </a:t>
            </a:r>
            <a:r>
              <a:rPr lang="ru-RU" dirty="0" smtClean="0"/>
              <a:t>вставка новый строк в таблицу</a:t>
            </a:r>
            <a:endParaRPr lang="ru-RU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DELETE </a:t>
            </a:r>
            <a:r>
              <a:rPr lang="en-US" dirty="0" smtClean="0"/>
              <a:t>– </a:t>
            </a:r>
            <a:r>
              <a:rPr lang="ru-RU" dirty="0" smtClean="0"/>
              <a:t>удаление строки из таблицы</a:t>
            </a:r>
          </a:p>
          <a:p>
            <a:pPr marL="228600" indent="-228600">
              <a:buFont typeface="+mj-lt"/>
              <a:buAutoNum type="arabicPeriod"/>
            </a:pPr>
            <a:endParaRPr lang="en-US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CREATE </a:t>
            </a:r>
            <a:r>
              <a:rPr lang="en-US" b="1" dirty="0"/>
              <a:t>DATABASE</a:t>
            </a:r>
            <a:r>
              <a:rPr lang="en-US" b="1" dirty="0" smtClean="0"/>
              <a:t> IF NOT EXISTS</a:t>
            </a:r>
            <a:r>
              <a:rPr lang="ru-RU" b="1" dirty="0" smtClean="0"/>
              <a:t> </a:t>
            </a:r>
            <a:r>
              <a:rPr lang="en-US" dirty="0" err="1" smtClean="0"/>
              <a:t>db_name</a:t>
            </a:r>
            <a:r>
              <a:rPr lang="en-US" dirty="0" smtClean="0"/>
              <a:t> – </a:t>
            </a:r>
            <a:r>
              <a:rPr lang="ru-RU" dirty="0" smtClean="0"/>
              <a:t>создание базы данных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DROP DATABASE IF EXISTS </a:t>
            </a:r>
            <a:r>
              <a:rPr lang="en-US" dirty="0" err="1" smtClean="0"/>
              <a:t>db_name</a:t>
            </a:r>
            <a:r>
              <a:rPr lang="en-US" dirty="0" smtClean="0"/>
              <a:t> – </a:t>
            </a:r>
            <a:r>
              <a:rPr lang="ru-RU" dirty="0" smtClean="0"/>
              <a:t>удаление базы данных</a:t>
            </a: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CREATE TABLE IF NOT EXISTS </a:t>
            </a:r>
            <a:r>
              <a:rPr lang="en-US" dirty="0" err="1" smtClean="0"/>
              <a:t>table_name</a:t>
            </a:r>
            <a:r>
              <a:rPr lang="en-US" dirty="0" smtClean="0"/>
              <a:t> </a:t>
            </a:r>
            <a:r>
              <a:rPr lang="ru-RU" b="1" dirty="0" smtClean="0"/>
              <a:t> </a:t>
            </a:r>
            <a:r>
              <a:rPr lang="ru-RU" dirty="0" smtClean="0"/>
              <a:t>- создание таблицы</a:t>
            </a:r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DROP TABLE IF EXISTS </a:t>
            </a:r>
            <a:r>
              <a:rPr lang="en-US" dirty="0" err="1" smtClean="0"/>
              <a:t>table_name</a:t>
            </a:r>
            <a:r>
              <a:rPr lang="en-US" dirty="0" smtClean="0"/>
              <a:t> </a:t>
            </a:r>
            <a:r>
              <a:rPr lang="ru-RU" dirty="0" smtClean="0"/>
              <a:t>– удаление таблицы</a:t>
            </a:r>
            <a:endParaRPr lang="ru-RU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b="1" dirty="0" smtClean="0"/>
              <a:t>ALTER TABLE </a:t>
            </a:r>
            <a:r>
              <a:rPr lang="en-US" dirty="0" smtClean="0"/>
              <a:t>– </a:t>
            </a:r>
            <a:r>
              <a:rPr lang="ru-RU" dirty="0" smtClean="0"/>
              <a:t>изменение таблицы (добавление, удаление колонок, накладывание ограничение, изменение типов </a:t>
            </a:r>
            <a:r>
              <a:rPr lang="ru-RU" dirty="0" err="1" smtClean="0"/>
              <a:t>и.т.п</a:t>
            </a:r>
            <a:r>
              <a:rPr lang="ru-RU" dirty="0" smtClean="0"/>
              <a:t>)</a:t>
            </a:r>
          </a:p>
          <a:p>
            <a:pPr marL="228600" indent="-228600">
              <a:buFont typeface="+mj-lt"/>
              <a:buAutoNum type="arabicPeriod"/>
            </a:pPr>
            <a:endParaRPr lang="ru-RU" dirty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 и другие операторы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://dev.mysql.com/doc/refman/5.7/en/sql-syntax.html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b="1" dirty="0" smtClean="0"/>
          </a:p>
          <a:p>
            <a:pPr marL="228600" indent="-228600">
              <a:buFont typeface="+mj-lt"/>
              <a:buAutoNum type="arabicPeriod"/>
            </a:pPr>
            <a:endParaRPr lang="en-US" b="1" dirty="0" smtClean="0"/>
          </a:p>
          <a:p>
            <a:pPr marL="228600" indent="-228600">
              <a:buFont typeface="+mj-lt"/>
              <a:buAutoNum type="arabicPeriod"/>
            </a:pPr>
            <a:endParaRPr lang="ru-RU" dirty="0"/>
          </a:p>
          <a:p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Повторение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0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9837" y="2335212"/>
            <a:ext cx="7172325" cy="277177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Пример различных связей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3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Нормальная форма </a:t>
            </a:r>
            <a:r>
              <a:rPr lang="ru-RU" dirty="0"/>
              <a:t>— свойство отношения в реляционной модели данных, характеризующее его с точки зрения избыточности, потенциально приводящей к логически ошибочным результатам выборки или изменения данных. Нормальная форма определяется как совокупность требований, которым должно удовлетворять отношение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 smtClean="0"/>
              <a:t>Существуют следующие нормальные формы</a:t>
            </a:r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Первая нормальная форма (1NF</a:t>
            </a:r>
            <a:r>
              <a:rPr lang="ru-RU" b="1" dirty="0" smtClean="0"/>
              <a:t>)</a:t>
            </a:r>
            <a:endParaRPr lang="ru-RU" b="1" dirty="0"/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Вторая нормальная форма (2NF</a:t>
            </a:r>
            <a:r>
              <a:rPr lang="ru-RU" b="1" dirty="0" smtClean="0"/>
              <a:t>)</a:t>
            </a:r>
            <a:endParaRPr lang="ru-RU" b="1" dirty="0"/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Третья нормальная форма (3NF</a:t>
            </a:r>
            <a:r>
              <a:rPr lang="ru-RU" b="1" dirty="0" smtClean="0"/>
              <a:t>)</a:t>
            </a:r>
            <a:endParaRPr lang="ru-RU" b="1" dirty="0"/>
          </a:p>
          <a:p>
            <a:pPr marL="228600" indent="-228600">
              <a:buFont typeface="+mj-lt"/>
              <a:buAutoNum type="arabicPeriod"/>
            </a:pPr>
            <a:r>
              <a:rPr lang="ru-RU" b="1" dirty="0"/>
              <a:t>Нормальная форма </a:t>
            </a:r>
            <a:r>
              <a:rPr lang="ru-RU" b="1" dirty="0" err="1"/>
              <a:t>Бойса</a:t>
            </a:r>
            <a:r>
              <a:rPr lang="ru-RU" b="1" dirty="0"/>
              <a:t> — Кодда (BCNF</a:t>
            </a:r>
            <a:r>
              <a:rPr lang="ru-RU" b="1" dirty="0" smtClean="0"/>
              <a:t>)</a:t>
            </a:r>
            <a:endParaRPr lang="ru-RU" b="1" dirty="0"/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Четвёртая нормальная форма (4NF</a:t>
            </a:r>
            <a:r>
              <a:rPr lang="ru-RU" dirty="0" smtClean="0"/>
              <a:t>)</a:t>
            </a:r>
            <a:endParaRPr lang="ru-RU" dirty="0"/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Пятая нормальная форма (5NF</a:t>
            </a:r>
            <a:r>
              <a:rPr lang="ru-RU" dirty="0" smtClean="0"/>
              <a:t>)</a:t>
            </a:r>
            <a:endParaRPr lang="ru-RU" dirty="0"/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Доменно-ключевая нормальная форма (DKNF</a:t>
            </a:r>
            <a:r>
              <a:rPr lang="ru-RU" dirty="0" smtClean="0"/>
              <a:t>)</a:t>
            </a:r>
            <a:endParaRPr lang="ru-RU" dirty="0"/>
          </a:p>
          <a:p>
            <a:pPr marL="228600" indent="-228600">
              <a:buFont typeface="+mj-lt"/>
              <a:buAutoNum type="arabicPeriod"/>
            </a:pPr>
            <a:r>
              <a:rPr lang="ru-RU" dirty="0"/>
              <a:t>Шестая нормальная форма (6NF)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Нормальные формы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/>
              <a:t>Переменная отношения находится в первой нормальной форме тогда и только тогда, когда в любом допустимом значении этой переменной каждый </a:t>
            </a:r>
            <a:r>
              <a:rPr lang="ru-RU" dirty="0">
                <a:hlinkClick r:id="rId2" tooltip="Кортеж (информатика)"/>
              </a:rPr>
              <a:t>кортеж</a:t>
            </a:r>
            <a:r>
              <a:rPr lang="ru-RU" dirty="0"/>
              <a:t> отношения содержит только одно значение для каждого из </a:t>
            </a:r>
            <a:r>
              <a:rPr lang="ru-RU" dirty="0" smtClean="0"/>
              <a:t>атрибутов. Другими словами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Отношение находится в 1НФ, если все его атрибуты являются </a:t>
            </a:r>
            <a:r>
              <a:rPr lang="ru-RU" dirty="0" smtClean="0"/>
              <a:t>простыми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ru-RU" dirty="0" smtClean="0"/>
              <a:t>Не находится в первой нормальной форме				 Находится в первой нормальной форме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Первая нормальная форма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91" y="2584489"/>
            <a:ext cx="2324100" cy="1314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676" y="2589310"/>
            <a:ext cx="2447925" cy="12573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>
          <a:xfrm flipV="1">
            <a:off x="3104691" y="3217960"/>
            <a:ext cx="1857985" cy="237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591" y="4296047"/>
            <a:ext cx="2310672" cy="7280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2676" y="4276413"/>
            <a:ext cx="2533650" cy="723900"/>
          </a:xfrm>
          <a:prstGeom prst="rect">
            <a:avLst/>
          </a:prstGeom>
        </p:spPr>
      </p:pic>
      <p:cxnSp>
        <p:nvCxnSpPr>
          <p:cNvPr id="13" name="Straight Arrow Connector 12"/>
          <p:cNvCxnSpPr>
            <a:stCxn id="10" idx="3"/>
            <a:endCxn id="11" idx="1"/>
          </p:cNvCxnSpPr>
          <p:nvPr/>
        </p:nvCxnSpPr>
        <p:spPr>
          <a:xfrm flipV="1">
            <a:off x="3091263" y="4638363"/>
            <a:ext cx="1871413" cy="216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2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Отношение </a:t>
            </a:r>
            <a:r>
              <a:rPr lang="ru-RU" dirty="0"/>
              <a:t>находится во 2НФ, если оно находится в 1НФ и каждый не ключевой атрибут неприводимо зависит от Первичного Ключа(ПК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Другими словами</a:t>
            </a:r>
            <a:r>
              <a:rPr lang="en-US" dirty="0" smtClean="0"/>
              <a:t>: </a:t>
            </a:r>
            <a:r>
              <a:rPr lang="ru-RU" dirty="0"/>
              <a:t>Выполняется условие </a:t>
            </a:r>
            <a:r>
              <a:rPr lang="en-US" dirty="0" smtClean="0"/>
              <a:t>1</a:t>
            </a:r>
            <a:r>
              <a:rPr lang="ru-RU" dirty="0" smtClean="0"/>
              <a:t>НФ </a:t>
            </a:r>
            <a:r>
              <a:rPr lang="ru-RU" dirty="0"/>
              <a:t>и </a:t>
            </a:r>
            <a:r>
              <a:rPr lang="ru-RU" dirty="0" smtClean="0"/>
              <a:t>любой </a:t>
            </a:r>
            <a:r>
              <a:rPr lang="ru-RU" dirty="0" err="1"/>
              <a:t>неключевой</a:t>
            </a:r>
            <a:r>
              <a:rPr lang="ru-RU" dirty="0"/>
              <a:t> атрибут зависит только от ключа, и не зависит от подмножества его атрибутов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И </a:t>
            </a:r>
            <a:r>
              <a:rPr lang="ru-RU" dirty="0"/>
              <a:t>е</a:t>
            </a:r>
            <a:r>
              <a:rPr lang="ru-RU" dirty="0" smtClean="0"/>
              <a:t>щё раз другими словами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ru-RU" dirty="0"/>
              <a:t>Отношение находится во второй нормальной форме (2НФ) тогда и только тогда, когда отношение находится в 1НФ и нет </a:t>
            </a:r>
            <a:r>
              <a:rPr lang="ru-RU" dirty="0" err="1"/>
              <a:t>неключевых</a:t>
            </a:r>
            <a:r>
              <a:rPr lang="ru-RU" dirty="0"/>
              <a:t> атрибутов, зависящих от части сложного </a:t>
            </a:r>
            <a:r>
              <a:rPr lang="ru-RU" dirty="0" smtClean="0"/>
              <a:t>ключа.</a:t>
            </a:r>
            <a:endParaRPr lang="ru-RU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Вторая нормальная форма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35" y="3531107"/>
            <a:ext cx="4933950" cy="1343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037" y="3531107"/>
            <a:ext cx="3667125" cy="24765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5310285" y="4186410"/>
            <a:ext cx="2609752" cy="162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25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Отношение находится в 3НФ, когда находится во 2НФ и каждый не ключевой атрибут </a:t>
            </a:r>
            <a:r>
              <a:rPr lang="ru-RU" dirty="0" err="1"/>
              <a:t>нетранзитивно</a:t>
            </a:r>
            <a:r>
              <a:rPr lang="ru-RU" dirty="0"/>
              <a:t> зависит от первичного ключа. Проще говоря, второе правило требует выносить все не ключевые поля, содержимое которых может относиться к нескольким записям таблицы в отдельные таблицы.</a:t>
            </a:r>
            <a:br>
              <a:rPr lang="ru-RU" dirty="0"/>
            </a:br>
            <a:endParaRPr lang="ru-RU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Третья нормальная форма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88" y="2349289"/>
            <a:ext cx="2943225" cy="1476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0966" y="2528830"/>
            <a:ext cx="3724275" cy="1447800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5" idx="3"/>
          </p:cNvCxnSpPr>
          <p:nvPr/>
        </p:nvCxnSpPr>
        <p:spPr>
          <a:xfrm flipV="1">
            <a:off x="3418713" y="3087476"/>
            <a:ext cx="2842253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66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www.w3schools.com/sql/default.asp</a:t>
            </a:r>
            <a:r>
              <a:rPr lang="ru-RU" dirty="0" smtClean="0"/>
              <a:t> </a:t>
            </a:r>
            <a:r>
              <a:rPr lang="en-US" dirty="0" smtClean="0"/>
              <a:t>W3School </a:t>
            </a:r>
            <a:endParaRPr lang="ru-RU" dirty="0" smtClean="0"/>
          </a:p>
          <a:p>
            <a:r>
              <a:rPr lang="en-US" dirty="0">
                <a:hlinkClick r:id="rId3"/>
              </a:rPr>
              <a:t>http://www.sql-tutorial.ru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учебник </a:t>
            </a:r>
            <a:r>
              <a:rPr lang="en-US" dirty="0" smtClean="0"/>
              <a:t>SQL </a:t>
            </a:r>
            <a:r>
              <a:rPr lang="ru-RU" dirty="0" smtClean="0"/>
              <a:t>на русском</a:t>
            </a:r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dev.mysql.com/doc/refman/5.7/en/sql-syntax.html</a:t>
            </a:r>
            <a:r>
              <a:rPr lang="ru-RU" dirty="0" smtClean="0"/>
              <a:t> документация </a:t>
            </a:r>
            <a:r>
              <a:rPr lang="en-US" dirty="0" smtClean="0"/>
              <a:t>MySQL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5"/>
              </a:rPr>
              <a:t>https://habrahabr.ru/post/254773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Нормальные формы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info-comp.ru/sisadminst/448-installing-mysql-5-6-23-windows-7.html</a:t>
            </a:r>
            <a:r>
              <a:rPr lang="en-US" dirty="0" smtClean="0"/>
              <a:t> </a:t>
            </a:r>
            <a:r>
              <a:rPr lang="ru-RU" dirty="0" err="1" smtClean="0"/>
              <a:t>Гайд</a:t>
            </a:r>
            <a:r>
              <a:rPr lang="ru-RU" dirty="0" smtClean="0"/>
              <a:t> по установке </a:t>
            </a:r>
            <a:r>
              <a:rPr lang="en-US" dirty="0" smtClean="0"/>
              <a:t>MySQL</a:t>
            </a:r>
            <a:endParaRPr lang="ru-RU" dirty="0" smtClean="0"/>
          </a:p>
          <a:p>
            <a:endParaRPr lang="ru-RU" dirty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mithrandir.ru/professional/soft-and-hardware/mysql-workbench-basics.html</a:t>
            </a:r>
            <a:r>
              <a:rPr lang="ru-RU" dirty="0" smtClean="0"/>
              <a:t> Коротко об основных функциях </a:t>
            </a:r>
            <a:r>
              <a:rPr lang="en-US" dirty="0" smtClean="0"/>
              <a:t>MySQL Workbench</a:t>
            </a:r>
            <a:endParaRPr lang="ru-RU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Полезные ссылки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Концептуальное(Инфологическое) проектирование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Логическое(</a:t>
            </a:r>
            <a:r>
              <a:rPr lang="ru-RU" dirty="0" err="1" smtClean="0"/>
              <a:t>Даталогическое</a:t>
            </a:r>
            <a:r>
              <a:rPr lang="ru-RU" dirty="0" smtClean="0"/>
              <a:t>) проектирование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Физическое проектирование</a:t>
            </a:r>
          </a:p>
          <a:p>
            <a:endParaRPr lang="ru-RU" dirty="0"/>
          </a:p>
          <a:p>
            <a:r>
              <a:rPr lang="ru-RU" dirty="0" smtClean="0"/>
              <a:t>Рассмотрим их подробнее</a:t>
            </a:r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Этапы проектирования БД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Составляется семантическая (концептуальная</a:t>
            </a:r>
            <a:r>
              <a:rPr lang="en-US" dirty="0" smtClean="0"/>
              <a:t>, </a:t>
            </a:r>
            <a:r>
              <a:rPr lang="ru-RU" dirty="0" smtClean="0"/>
              <a:t>инфологическая) модель предметной области, (базы данных)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Модель является </a:t>
            </a:r>
            <a:r>
              <a:rPr lang="ru-RU" dirty="0" err="1" smtClean="0"/>
              <a:t>верхнеуровневой</a:t>
            </a:r>
            <a:r>
              <a:rPr lang="ru-RU" dirty="0" smtClean="0"/>
              <a:t>, т.е. не зависит от конкретной СУБД.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этом этапе определяются сущности и связи между ними.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Также определяются ограничения целостности, требования к допустимым значениям данных и связей между ними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Обычно используются </a:t>
            </a:r>
            <a:r>
              <a:rPr lang="en-US" dirty="0" smtClean="0"/>
              <a:t>ER </a:t>
            </a:r>
            <a:r>
              <a:rPr lang="ru-RU" dirty="0" smtClean="0"/>
              <a:t>диаграммы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Концептуальное(Инфологическое) </a:t>
            </a:r>
            <a:r>
              <a:rPr lang="ru-RU" dirty="0" smtClean="0"/>
              <a:t>проектирование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743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Определяются Таблицы, первичные ключи, связи между таблицами, внешние ключи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Учитывается специфика предметной области, но может не учитываться специфика СУБД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err="1" smtClean="0"/>
              <a:t>Даталогическое</a:t>
            </a:r>
            <a:r>
              <a:rPr lang="ru-RU" dirty="0" smtClean="0"/>
              <a:t> проектирование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8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Создание схемы данных конкретной СУБД, с учетом конкретных типов данных используемых СУБД, ограничений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Результатом физического проектирование как правило является подобный скрипт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Физическое проектирование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0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Внешний ключ </a:t>
            </a:r>
            <a:r>
              <a:rPr lang="ru-RU" dirty="0" smtClean="0"/>
              <a:t>– мигрирующий </a:t>
            </a:r>
            <a:r>
              <a:rPr lang="ru-RU" b="1" dirty="0" smtClean="0"/>
              <a:t>Первичный ключ </a:t>
            </a:r>
            <a:r>
              <a:rPr lang="ru-RU" dirty="0" smtClean="0"/>
              <a:t>из одной таблицы в другую. Нужен для установления связи между данными в двух таблицах.</a:t>
            </a:r>
          </a:p>
          <a:p>
            <a:r>
              <a:rPr lang="ru-RU" b="1" dirty="0" smtClean="0"/>
              <a:t>Миграция первичного ключа </a:t>
            </a:r>
            <a:r>
              <a:rPr lang="ru-RU" dirty="0" smtClean="0"/>
              <a:t>– включение в таблицу внешнего ключа который был первичным ключом в другой таблицы </a:t>
            </a:r>
            <a:endParaRPr lang="ru-RU" b="1" dirty="0" smtClean="0"/>
          </a:p>
          <a:p>
            <a:endParaRPr lang="ru-RU" b="1" dirty="0"/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Внешний ключ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462" y="2219325"/>
            <a:ext cx="5553075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ru-RU" b="1" dirty="0" smtClean="0"/>
              <a:t>Сущность </a:t>
            </a:r>
            <a:r>
              <a:rPr lang="ru-RU" dirty="0" smtClean="0"/>
              <a:t>– абстрактное представление о множестве однотипных объектов в предметной области. (Ближайшая аналогия Класс в </a:t>
            </a:r>
            <a:r>
              <a:rPr lang="en-US" dirty="0" smtClean="0"/>
              <a:t>Java, </a:t>
            </a:r>
            <a:r>
              <a:rPr lang="ru-RU" dirty="0" smtClean="0"/>
              <a:t>вид в биологии, множество целых чисел в математике) </a:t>
            </a:r>
          </a:p>
          <a:p>
            <a:pPr marL="228600" indent="-228600">
              <a:buFont typeface="+mj-lt"/>
              <a:buAutoNum type="arabicPeriod"/>
            </a:pPr>
            <a:r>
              <a:rPr lang="ru-RU" b="1" dirty="0" smtClean="0"/>
              <a:t>Экземпляр сущности</a:t>
            </a:r>
            <a:r>
              <a:rPr lang="ru-RU" dirty="0" smtClean="0"/>
              <a:t> – конкретный объект данной сущности.</a:t>
            </a:r>
          </a:p>
          <a:p>
            <a:pPr marL="228600" indent="-228600">
              <a:buFont typeface="+mj-lt"/>
              <a:buAutoNum type="arabicPeriod"/>
            </a:pPr>
            <a:endParaRPr lang="ru-RU" b="1" dirty="0" smtClean="0"/>
          </a:p>
          <a:p>
            <a:endParaRPr lang="en-US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Модель сущность - связь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824" y="2627924"/>
            <a:ext cx="709612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2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a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" id="{C960BFBE-7002-9843-B4E0-0BD1C9303C27}" vid="{E2FB5DE9-5BE2-B541-BABC-AEBF3905F1DD}"/>
    </a:ext>
  </a:extLst>
</a:theme>
</file>

<file path=ppt/theme/theme2.xml><?xml version="1.0" encoding="utf-8"?>
<a:theme xmlns:a="http://schemas.openxmlformats.org/drawingml/2006/main" name="Epam_PPT_Template">
  <a:themeElements>
    <a:clrScheme name="EPAM_Color">
      <a:dk1>
        <a:srgbClr val="464547"/>
      </a:dk1>
      <a:lt1>
        <a:sysClr val="window" lastClr="FFFFFF"/>
      </a:lt1>
      <a:dk2>
        <a:srgbClr val="666666"/>
      </a:dk2>
      <a:lt2>
        <a:srgbClr val="999999"/>
      </a:lt2>
      <a:accent1>
        <a:srgbClr val="CCCCCC"/>
      </a:accent1>
      <a:accent2>
        <a:srgbClr val="39C2D7"/>
      </a:accent2>
      <a:accent3>
        <a:srgbClr val="1B8BA0"/>
      </a:accent3>
      <a:accent4>
        <a:srgbClr val="A3C644"/>
      </a:accent4>
      <a:accent5>
        <a:srgbClr val="7F993A"/>
      </a:accent5>
      <a:accent6>
        <a:srgbClr val="B22746"/>
      </a:accent6>
      <a:hlink>
        <a:srgbClr val="32B6CE"/>
      </a:hlink>
      <a:folHlink>
        <a:srgbClr val="1B8A9F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dirty="0" err="1">
            <a:solidFill>
              <a:srgbClr val="444444"/>
            </a:solidFill>
            <a:latin typeface="Trebuchet MS"/>
            <a:cs typeface="Trebuchet M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Epam</Template>
  <TotalTime>45438</TotalTime>
  <Words>1026</Words>
  <Application>Microsoft Office PowerPoint</Application>
  <PresentationFormat>Widescreen</PresentationFormat>
  <Paragraphs>136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ＭＳ Ｐゴシック</vt:lpstr>
      <vt:lpstr>Arial</vt:lpstr>
      <vt:lpstr>Arial Black</vt:lpstr>
      <vt:lpstr>DejaVu Sans</vt:lpstr>
      <vt:lpstr>Lucida Grande</vt:lpstr>
      <vt:lpstr>StarSymbol</vt:lpstr>
      <vt:lpstr>Times New Roman</vt:lpstr>
      <vt:lpstr>Trebuchet MS</vt:lpstr>
      <vt:lpstr>Epam</vt:lpstr>
      <vt:lpstr>Epam_PPT_Template</vt:lpstr>
      <vt:lpstr>Проектирование баз данных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EPAM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Services</dc:title>
  <dc:creator>Arman Baikenzhin</dc:creator>
  <cp:lastModifiedBy>Sergei Piianzin</cp:lastModifiedBy>
  <cp:revision>404</cp:revision>
  <dcterms:created xsi:type="dcterms:W3CDTF">2016-02-27T12:06:20Z</dcterms:created>
  <dcterms:modified xsi:type="dcterms:W3CDTF">2018-08-07T13:01:44Z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EPAM Systems</vt:lpwstr>
  </property>
  <property fmtid="{D5CDD505-2E9C-101B-9397-08002B2CF9AE}" pid="4" name="HiddenSlides">
    <vt:i4>1</vt:i4>
  </property>
  <property fmtid="{D5CDD505-2E9C-101B-9397-08002B2CF9AE}" pid="5" name="HyperlinksChanged">
    <vt:bool>true</vt:bool>
  </property>
  <property fmtid="{D5CDD505-2E9C-101B-9397-08002B2CF9AE}" pid="6" name="LinksUpToDate">
    <vt:bool>true</vt:bool>
  </property>
  <property fmtid="{D5CDD505-2E9C-101B-9397-08002B2CF9AE}" pid="7" name="MMClips">
    <vt:i4>0</vt:i4>
  </property>
  <property fmtid="{D5CDD505-2E9C-101B-9397-08002B2CF9AE}" pid="8" name="Notes">
    <vt:i4>24</vt:i4>
  </property>
  <property fmtid="{D5CDD505-2E9C-101B-9397-08002B2CF9AE}" pid="9" name="PresentationFormat">
    <vt:lpwstr>Widescreen</vt:lpwstr>
  </property>
  <property fmtid="{D5CDD505-2E9C-101B-9397-08002B2CF9AE}" pid="10" name="ScaleCrop">
    <vt:bool>true</vt:bool>
  </property>
  <property fmtid="{D5CDD505-2E9C-101B-9397-08002B2CF9AE}" pid="11" name="ShareDoc">
    <vt:bool>true</vt:bool>
  </property>
  <property fmtid="{D5CDD505-2E9C-101B-9397-08002B2CF9AE}" pid="12" name="Slides">
    <vt:i4>43</vt:i4>
  </property>
</Properties>
</file>